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75" r:id="rId11"/>
    <p:sldId id="270" r:id="rId12"/>
    <p:sldId id="276" r:id="rId13"/>
    <p:sldId id="271" r:id="rId14"/>
    <p:sldId id="272" r:id="rId15"/>
    <p:sldId id="277" r:id="rId16"/>
    <p:sldId id="278" r:id="rId17"/>
    <p:sldId id="280" r:id="rId18"/>
    <p:sldId id="25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85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1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5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9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7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1323-B674-455B-B22F-F32DEED50E08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47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JjzBnzrceE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1530" y="503675"/>
            <a:ext cx="450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Hezký den osmáci,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nes si prohlédněte prezentaci na téma srdce. </a:t>
            </a:r>
            <a:r>
              <a:rPr lang="cs-CZ" sz="2400" dirty="0">
                <a:solidFill>
                  <a:srgbClr val="FF0000"/>
                </a:solidFill>
              </a:rPr>
              <a:t>Nezapomeňte si udělat zápis do sešitu + zodpovězte na 2 otázky v závěru prezentace -  písemně do sešitu!!!</a:t>
            </a:r>
          </a:p>
          <a:p>
            <a:endParaRPr lang="cs-CZ" sz="2400" dirty="0"/>
          </a:p>
          <a:p>
            <a:r>
              <a:rPr lang="cs-CZ" sz="2400" dirty="0"/>
              <a:t>Hezký den</a:t>
            </a:r>
          </a:p>
          <a:p>
            <a:endParaRPr lang="cs-CZ" sz="2400" dirty="0"/>
          </a:p>
          <a:p>
            <a:r>
              <a:rPr lang="cs-CZ" sz="2400" dirty="0"/>
              <a:t>Š.P.</a:t>
            </a:r>
          </a:p>
          <a:p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894200" y="5007125"/>
            <a:ext cx="535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Přírodopis – 8. ročník, Srdce</a:t>
            </a:r>
            <a:endParaRPr lang="cs-CZ" sz="3200" b="1" dirty="0"/>
          </a:p>
        </p:txBody>
      </p:sp>
      <p:pic>
        <p:nvPicPr>
          <p:cNvPr id="9" name="Picture 3" descr="H:\ŠKOLA DOBŘÍŠ\Prezentace\srdce 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13" y="278650"/>
            <a:ext cx="2859161" cy="33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endParaRPr lang="cs-CZ" sz="2800" dirty="0"/>
          </a:p>
          <a:p>
            <a:r>
              <a:rPr lang="cs-CZ" sz="2800" dirty="0"/>
              <a:t>p</a:t>
            </a:r>
            <a:r>
              <a:rPr lang="cs-CZ" sz="2800" dirty="0" smtClean="0"/>
              <a:t>omocí elektrod položených na povrchu těla se snímají elektrické změny v srdci</a:t>
            </a:r>
            <a:endParaRPr lang="cs-CZ" sz="2800" dirty="0"/>
          </a:p>
        </p:txBody>
      </p:sp>
      <p:pic>
        <p:nvPicPr>
          <p:cNvPr id="2050" name="Picture 2" descr="H:\ŠKOLA DOBŘÍŠ\Prezentace\EK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63686"/>
            <a:ext cx="367240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139952" y="5202011"/>
            <a:ext cx="23762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 smtClean="0"/>
              <a:t>Zdroj: www.freephotosbank.com</a:t>
            </a:r>
            <a:endParaRPr lang="cs-CZ" sz="7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51814" y="395292"/>
            <a:ext cx="60403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600" b="1" dirty="0" smtClean="0"/>
              <a:t> ELEKTROKARDIOGRAM = EKG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9542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55395" y="223139"/>
            <a:ext cx="32431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600" b="1" dirty="0" smtClean="0"/>
              <a:t> NEMOCI SRDCE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987" y="1223430"/>
            <a:ext cx="24302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/>
              <a:t>s</a:t>
            </a:r>
            <a:r>
              <a:rPr lang="cs-CZ" sz="2800" b="1" dirty="0" smtClean="0"/>
              <a:t>rdeční infarkt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6515" y="2016340"/>
            <a:ext cx="8924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</a:t>
            </a:r>
            <a:r>
              <a:rPr lang="cs-CZ" sz="2800" dirty="0" smtClean="0"/>
              <a:t>dumření části srdeční tkáně v důsledku nedostatečného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zásobení kyslíkem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6515" y="3005217"/>
            <a:ext cx="7628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t</a:t>
            </a:r>
            <a:r>
              <a:rPr lang="cs-CZ" sz="2800" dirty="0" smtClean="0"/>
              <a:t>epny se zužují vlivem nesprávné výživy, kouření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a nedostatku pohybu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9987" y="4479610"/>
            <a:ext cx="34982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/>
              <a:t>v</a:t>
            </a:r>
            <a:r>
              <a:rPr lang="cs-CZ" sz="2800" b="1" dirty="0" smtClean="0"/>
              <a:t>ysoký krevní tlak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6515" y="5139190"/>
            <a:ext cx="789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</a:t>
            </a:r>
            <a:r>
              <a:rPr lang="cs-CZ" sz="2800" dirty="0" smtClean="0"/>
              <a:t>rozí porušení stěny cév a vylití krve mimo řečiště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06514" y="5670235"/>
            <a:ext cx="9040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</a:t>
            </a:r>
            <a:r>
              <a:rPr lang="cs-CZ" sz="2800" dirty="0" smtClean="0"/>
              <a:t>ebezpečný v kombinaci s kouřením a zvyšováním hladiny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cholesterolu v krvi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289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1/e6/a0/51e6a02c4935db012ff49adc3cb6c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583795"/>
            <a:ext cx="5372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930" y="4092653"/>
            <a:ext cx="5026665" cy="2765347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Zamyslete se nad následujícími obrázky, co asi znamenají?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6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4/40/Diagram_of_the_human_heart_%28multilingual%29.svg/1024px-Diagram_of_the_human_heart_%28multilingual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14" y="1988840"/>
            <a:ext cx="4410490" cy="4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96825" y="278650"/>
            <a:ext cx="273613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b="1" dirty="0" smtClean="0"/>
              <a:t>OPAKOVÁNÍ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713" y="1133745"/>
            <a:ext cx="457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 smtClean="0"/>
              <a:t>1. Popiš stavbu srdce člověka.</a:t>
            </a:r>
            <a:endParaRPr lang="cs-CZ" sz="2800" b="1" i="1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478227" y="2436053"/>
            <a:ext cx="1200204" cy="92592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4801399" y="3423802"/>
            <a:ext cx="2093332" cy="57089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4121950" y="1988840"/>
            <a:ext cx="1980220" cy="12151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400954" y="5311413"/>
            <a:ext cx="1963938" cy="32698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590060" y="4455695"/>
            <a:ext cx="2531890" cy="64752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721763" y="3361982"/>
            <a:ext cx="1923049" cy="70975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2478227" y="5756677"/>
            <a:ext cx="1200204" cy="36004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5112060" y="4853565"/>
            <a:ext cx="1784027" cy="91569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040012" y="4284095"/>
            <a:ext cx="1411368" cy="15307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895442" y="5741456"/>
            <a:ext cx="195835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levá komora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14017" y="1912833"/>
            <a:ext cx="226421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/>
              <a:t>horní dutá žíla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97336" y="6116376"/>
            <a:ext cx="222092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/>
            </a:lvl1pPr>
          </a:lstStyle>
          <a:p>
            <a:r>
              <a:rPr lang="cs-CZ" dirty="0"/>
              <a:t>dolní dutá žíla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28180" y="5115175"/>
            <a:ext cx="217277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 smtClean="0"/>
              <a:t>pravá </a:t>
            </a:r>
            <a:r>
              <a:rPr lang="cs-CZ" dirty="0"/>
              <a:t>komora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38370" y="3913950"/>
            <a:ext cx="254492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 smtClean="0"/>
              <a:t>trojcípá </a:t>
            </a:r>
            <a:r>
              <a:rPr lang="cs-CZ" dirty="0"/>
              <a:t>chlopeň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14017" y="2832141"/>
            <a:ext cx="147893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ravá síň</a:t>
            </a:r>
            <a:endParaRPr lang="cs-CZ" sz="28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091255" y="1500970"/>
            <a:ext cx="95776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aorta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894731" y="3423802"/>
            <a:ext cx="12645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levá síň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451380" y="4437170"/>
            <a:ext cx="263924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 smtClean="0"/>
              <a:t>dvojcípá </a:t>
            </a:r>
            <a:r>
              <a:rPr lang="cs-CZ" dirty="0"/>
              <a:t>chlopeň</a:t>
            </a:r>
          </a:p>
        </p:txBody>
      </p:sp>
      <p:cxnSp>
        <p:nvCxnSpPr>
          <p:cNvPr id="55" name="Přímá spojnice se šipkou 54"/>
          <p:cNvCxnSpPr/>
          <p:nvPr/>
        </p:nvCxnSpPr>
        <p:spPr>
          <a:xfrm flipH="1">
            <a:off x="4364892" y="2468271"/>
            <a:ext cx="2357112" cy="125738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6671976" y="2468271"/>
            <a:ext cx="12907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 smtClean="0"/>
              <a:t>plicnice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0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96825" y="278650"/>
            <a:ext cx="273613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b="1" dirty="0" smtClean="0"/>
              <a:t>OPAKOVÁNÍ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6147" y="1400501"/>
            <a:ext cx="546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/>
              <a:t>2</a:t>
            </a:r>
            <a:r>
              <a:rPr lang="cs-CZ" sz="2800" b="1" i="1" dirty="0" smtClean="0"/>
              <a:t>. Kde se nachází dvojcípá chlopeň?</a:t>
            </a:r>
            <a:endParaRPr lang="cs-CZ" sz="2800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0623" y="1939114"/>
            <a:ext cx="4332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a) mezi levou síní a komorou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0623" y="2462334"/>
            <a:ext cx="4564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b</a:t>
            </a:r>
            <a:r>
              <a:rPr lang="cs-CZ" sz="2800" dirty="0" smtClean="0"/>
              <a:t>) mezi pravou síní a komorou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0623" y="3006130"/>
            <a:ext cx="361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c) mezi plicnicí a aortou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0623" y="3529350"/>
            <a:ext cx="4890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d</a:t>
            </a:r>
            <a:r>
              <a:rPr lang="cs-CZ" sz="2800" dirty="0" smtClean="0"/>
              <a:t>) mezi horní a dolní dutou žilou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6146" y="4533211"/>
            <a:ext cx="5612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 smtClean="0"/>
              <a:t>3. Odkysličená krev přitéká do srdce:</a:t>
            </a:r>
            <a:endParaRPr lang="cs-CZ" sz="2800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5751" y="5227810"/>
            <a:ext cx="1527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a) aortou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40253" y="5227810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b</a:t>
            </a:r>
            <a:r>
              <a:rPr lang="cs-CZ" sz="2800" dirty="0" smtClean="0"/>
              <a:t>) plicnicí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08246" y="5227810"/>
            <a:ext cx="4087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c</a:t>
            </a:r>
            <a:r>
              <a:rPr lang="cs-CZ" sz="2800" dirty="0" smtClean="0"/>
              <a:t>) horní a dolní dutou žilou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852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/>
              <a:t>Dvě otázky na závěr…</a:t>
            </a:r>
            <a:endParaRPr lang="cs-CZ" sz="2800" u="sng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791579" y="4059070"/>
            <a:ext cx="6300701" cy="1800200"/>
          </a:xfrm>
        </p:spPr>
        <p:txBody>
          <a:bodyPr>
            <a:normAutofit/>
          </a:bodyPr>
          <a:lstStyle/>
          <a:p>
            <a:r>
              <a:rPr lang="cs-CZ" dirty="0" smtClean="0"/>
              <a:t>Určitě se podívejte na tohle </a:t>
            </a:r>
            <a:r>
              <a:rPr lang="cs-CZ" smtClean="0"/>
              <a:t>video!!!!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www.youtube.com/watch?v=CJjzBnzrceE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cs-CZ" sz="3200" dirty="0" smtClean="0"/>
              <a:t>Co víš o srdečním infarktu?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cs-CZ" sz="3200" dirty="0" smtClean="0"/>
              <a:t>Co víš o mozkové mrtvici?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878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27" y="-1892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1200" b="1" u="sng" dirty="0" smtClean="0"/>
              <a:t>Zápis do sešitu:</a:t>
            </a:r>
            <a:endParaRPr lang="cs-CZ" sz="1200" b="1" u="sng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6515" y="233645"/>
            <a:ext cx="8730970" cy="64807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2000" b="1" u="sng" dirty="0" smtClean="0"/>
              <a:t>SRDCE</a:t>
            </a:r>
          </a:p>
          <a:p>
            <a:r>
              <a:rPr lang="cs-CZ" sz="1800" b="1" dirty="0"/>
              <a:t>dutý svalový nepárový </a:t>
            </a:r>
            <a:r>
              <a:rPr lang="cs-CZ" sz="1800" b="1" dirty="0" smtClean="0"/>
              <a:t>orgán</a:t>
            </a:r>
          </a:p>
          <a:p>
            <a:r>
              <a:rPr lang="cs-CZ" sz="1800" dirty="0"/>
              <a:t>zajišťuje </a:t>
            </a:r>
            <a:r>
              <a:rPr lang="cs-CZ" sz="1800" b="1" dirty="0"/>
              <a:t>neustálý koloběh krve </a:t>
            </a:r>
            <a:endParaRPr lang="cs-CZ" sz="1800" b="1" dirty="0" smtClean="0"/>
          </a:p>
          <a:p>
            <a:r>
              <a:rPr lang="cs-CZ" sz="1800" dirty="0"/>
              <a:t>umístěno v </a:t>
            </a:r>
            <a:r>
              <a:rPr lang="cs-CZ" sz="1800" b="1" dirty="0"/>
              <a:t>dutině hrudní mezi </a:t>
            </a:r>
            <a:r>
              <a:rPr lang="cs-CZ" sz="1800" b="1" dirty="0" smtClean="0"/>
              <a:t>plícemi</a:t>
            </a:r>
          </a:p>
          <a:p>
            <a:r>
              <a:rPr lang="cs-CZ" sz="1800" dirty="0"/>
              <a:t>uloženo ve vazivovém pouzdře </a:t>
            </a:r>
            <a:r>
              <a:rPr lang="cs-CZ" sz="1800" dirty="0" smtClean="0"/>
              <a:t>– </a:t>
            </a:r>
            <a:r>
              <a:rPr lang="cs-CZ" sz="1800" b="1" dirty="0" smtClean="0"/>
              <a:t>OSRDEČNÍKU</a:t>
            </a:r>
          </a:p>
          <a:p>
            <a:r>
              <a:rPr lang="cs-CZ" sz="1800" dirty="0"/>
              <a:t>zhruba velikost pěsti, váží kolem 300 g</a:t>
            </a:r>
          </a:p>
          <a:p>
            <a:pPr marL="0" indent="0">
              <a:buNone/>
            </a:pPr>
            <a:r>
              <a:rPr lang="cs-CZ" sz="1800" b="1" dirty="0" smtClean="0"/>
              <a:t>Lékařský obor = kardiologie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dirty="0"/>
              <a:t>svislá přepážka rozděluju srdce na pravou a levou </a:t>
            </a:r>
            <a:r>
              <a:rPr lang="cs-CZ" sz="1800" dirty="0" smtClean="0"/>
              <a:t> </a:t>
            </a:r>
            <a:r>
              <a:rPr lang="cs-CZ" sz="1800" dirty="0"/>
              <a:t>polovinu → každá polovina se dále dělí na </a:t>
            </a:r>
            <a:r>
              <a:rPr lang="cs-CZ" sz="1800" b="1" dirty="0"/>
              <a:t>síň</a:t>
            </a:r>
            <a:r>
              <a:rPr lang="cs-CZ" sz="1800" dirty="0"/>
              <a:t> a </a:t>
            </a:r>
            <a:r>
              <a:rPr lang="cs-CZ" sz="1800" b="1" dirty="0" smtClean="0"/>
              <a:t>komoru (PS,PK,LS,LK = 4 DUTINY)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dirty="0"/>
              <a:t>mezi levou síní a komorou se nachází </a:t>
            </a:r>
            <a:r>
              <a:rPr lang="cs-CZ" sz="1800" b="1" dirty="0"/>
              <a:t>dvojcípá </a:t>
            </a:r>
            <a:r>
              <a:rPr lang="cs-CZ" sz="1800" b="1" dirty="0" smtClean="0"/>
              <a:t>chlopeň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dirty="0"/>
              <a:t>mezi pravou síní a komorou se nachází </a:t>
            </a:r>
            <a:r>
              <a:rPr lang="cs-CZ" sz="1800" b="1" dirty="0"/>
              <a:t>trojcípá </a:t>
            </a:r>
            <a:r>
              <a:rPr lang="cs-CZ" sz="1800" b="1" dirty="0" smtClean="0"/>
              <a:t>chlopeň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i="1" dirty="0"/>
              <a:t>Chlopně umožňují průchod krve jen jedním </a:t>
            </a:r>
            <a:r>
              <a:rPr lang="cs-CZ" sz="1800" i="1" dirty="0" smtClean="0"/>
              <a:t>směrem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dirty="0"/>
              <a:t>ze srdce vystupují dvě velké tepny: </a:t>
            </a:r>
            <a:r>
              <a:rPr lang="cs-CZ" sz="1800" b="1" dirty="0"/>
              <a:t>AORTA</a:t>
            </a:r>
            <a:r>
              <a:rPr lang="cs-CZ" sz="1800" dirty="0"/>
              <a:t> z levé komory,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</a:t>
            </a:r>
            <a:r>
              <a:rPr lang="cs-CZ" sz="1800" b="1" dirty="0"/>
              <a:t>PLICNICE</a:t>
            </a:r>
            <a:r>
              <a:rPr lang="cs-CZ" sz="1800" dirty="0"/>
              <a:t> z pravé </a:t>
            </a:r>
            <a:r>
              <a:rPr lang="cs-CZ" sz="1800" dirty="0" smtClean="0"/>
              <a:t>komory</a:t>
            </a:r>
          </a:p>
          <a:p>
            <a:pPr marL="0" indent="0">
              <a:buNone/>
            </a:pPr>
            <a:r>
              <a:rPr lang="cs-CZ" sz="1800" dirty="0" smtClean="0"/>
              <a:t>Na </a:t>
            </a:r>
            <a:r>
              <a:rPr lang="cs-CZ" sz="1800" dirty="0"/>
              <a:t>začátku aorty a plicnice jsou </a:t>
            </a:r>
            <a:r>
              <a:rPr lang="cs-CZ" sz="1800" b="1" dirty="0"/>
              <a:t>poloměsíčité </a:t>
            </a:r>
            <a:r>
              <a:rPr lang="cs-CZ" sz="1800" b="1" dirty="0" smtClean="0"/>
              <a:t>chlopně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dirty="0"/>
              <a:t>výživa srdce je zajišťována </a:t>
            </a:r>
            <a:r>
              <a:rPr lang="cs-CZ" sz="1800" b="1" dirty="0"/>
              <a:t>věnčitými tepnami, </a:t>
            </a:r>
            <a:r>
              <a:rPr lang="cs-CZ" sz="1800" dirty="0" smtClean="0"/>
              <a:t>které</a:t>
            </a:r>
            <a:r>
              <a:rPr lang="cs-CZ" sz="1800" b="1" dirty="0" smtClean="0"/>
              <a:t> </a:t>
            </a:r>
            <a:r>
              <a:rPr lang="cs-CZ" sz="1800" dirty="0"/>
              <a:t>vystupují z aorty</a:t>
            </a:r>
          </a:p>
          <a:p>
            <a:r>
              <a:rPr lang="cs-CZ" sz="1800" b="1" u="sng" dirty="0"/>
              <a:t>Činnost </a:t>
            </a:r>
            <a:r>
              <a:rPr lang="cs-CZ" sz="1800" b="1" u="sng" dirty="0" smtClean="0"/>
              <a:t>srdce: </a:t>
            </a:r>
            <a:r>
              <a:rPr lang="cs-CZ" sz="1800" dirty="0"/>
              <a:t>pracuje pravidelně a rytmicky</a:t>
            </a:r>
          </a:p>
          <a:p>
            <a:r>
              <a:rPr lang="cs-CZ" sz="1800" dirty="0"/>
              <a:t>za 1 minutu vykoná 68 – 72 stahů</a:t>
            </a:r>
          </a:p>
          <a:p>
            <a:endParaRPr lang="cs-CZ" sz="1800" dirty="0"/>
          </a:p>
          <a:p>
            <a:r>
              <a:rPr lang="cs-CZ" sz="1800" u="sng" dirty="0"/>
              <a:t>systola</a:t>
            </a:r>
            <a:r>
              <a:rPr lang="cs-CZ" sz="1800" dirty="0"/>
              <a:t> = stah srdce – vypuzení krve do tepen a dále do těla</a:t>
            </a:r>
          </a:p>
          <a:p>
            <a:endParaRPr lang="cs-CZ" sz="1800" dirty="0"/>
          </a:p>
          <a:p>
            <a:r>
              <a:rPr lang="cs-CZ" sz="1800" u="sng" dirty="0"/>
              <a:t>diastola</a:t>
            </a:r>
            <a:r>
              <a:rPr lang="cs-CZ" sz="1800" dirty="0"/>
              <a:t> = ochabnutí srdce – naplnění srdce </a:t>
            </a:r>
            <a:r>
              <a:rPr lang="cs-CZ" sz="1800" dirty="0" smtClean="0"/>
              <a:t>krví</a:t>
            </a:r>
          </a:p>
          <a:p>
            <a:pPr marL="0" indent="0">
              <a:buNone/>
            </a:pPr>
            <a:r>
              <a:rPr lang="cs-CZ" sz="1800" u="sng" dirty="0" smtClean="0"/>
              <a:t>NEMOCI SRDCE</a:t>
            </a:r>
            <a:r>
              <a:rPr lang="cs-CZ" sz="1800" dirty="0" smtClean="0"/>
              <a:t>: doplní si každý sám!!! (infarkt myokardu, mozková mrtvice…+ informace)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endParaRPr lang="cs-CZ" sz="1800" b="1" dirty="0"/>
          </a:p>
          <a:p>
            <a:endParaRPr lang="cs-CZ" sz="1800" b="1" dirty="0"/>
          </a:p>
          <a:p>
            <a:endParaRPr lang="cs-CZ" sz="1800" b="1" dirty="0" smtClean="0"/>
          </a:p>
          <a:p>
            <a:endParaRPr lang="cs-CZ" sz="1800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8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4/40/Diagram_of_the_human_heart_%28multilingual%29.svg/1024px-Diagram_of_the_human_heart_%28multilingual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14" y="1988840"/>
            <a:ext cx="4410490" cy="4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37836" y="194067"/>
            <a:ext cx="565411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b="1" dirty="0" smtClean="0"/>
              <a:t>Namaluj do sešitu a popiš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713" y="1133745"/>
            <a:ext cx="3337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 smtClean="0"/>
              <a:t>stavba srdce člověka.</a:t>
            </a:r>
            <a:endParaRPr lang="cs-CZ" sz="2800" b="1" i="1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478227" y="2436053"/>
            <a:ext cx="1200204" cy="92592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4801399" y="3423802"/>
            <a:ext cx="2093332" cy="57089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4121950" y="1988840"/>
            <a:ext cx="1980220" cy="12151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400954" y="5311413"/>
            <a:ext cx="1963938" cy="32698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590060" y="4455695"/>
            <a:ext cx="2531890" cy="64752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721763" y="3361982"/>
            <a:ext cx="1923049" cy="70975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2478227" y="5756677"/>
            <a:ext cx="1200204" cy="36004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5112060" y="4853565"/>
            <a:ext cx="1784027" cy="91569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040012" y="4284095"/>
            <a:ext cx="1411368" cy="15307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895442" y="5741456"/>
            <a:ext cx="195835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levá komora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14017" y="1912833"/>
            <a:ext cx="226421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/>
              <a:t>horní dutá žíla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97336" y="6116376"/>
            <a:ext cx="222092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/>
            </a:lvl1pPr>
          </a:lstStyle>
          <a:p>
            <a:r>
              <a:rPr lang="cs-CZ" dirty="0"/>
              <a:t>dolní dutá žíla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28180" y="5115175"/>
            <a:ext cx="217277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 smtClean="0"/>
              <a:t>pravá </a:t>
            </a:r>
            <a:r>
              <a:rPr lang="cs-CZ" dirty="0"/>
              <a:t>komora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38370" y="3913950"/>
            <a:ext cx="254492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 smtClean="0"/>
              <a:t>trojcípá </a:t>
            </a:r>
            <a:r>
              <a:rPr lang="cs-CZ" dirty="0"/>
              <a:t>chlopeň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14017" y="2832141"/>
            <a:ext cx="147893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ravá síň</a:t>
            </a:r>
            <a:endParaRPr lang="cs-CZ" sz="28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091255" y="1500970"/>
            <a:ext cx="95776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aorta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894731" y="3423802"/>
            <a:ext cx="12645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levá síň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451380" y="4437170"/>
            <a:ext cx="263924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 smtClean="0"/>
              <a:t>dvojcípá </a:t>
            </a:r>
            <a:r>
              <a:rPr lang="cs-CZ" dirty="0"/>
              <a:t>chlopeň</a:t>
            </a:r>
          </a:p>
        </p:txBody>
      </p:sp>
      <p:cxnSp>
        <p:nvCxnSpPr>
          <p:cNvPr id="55" name="Přímá spojnice se šipkou 54"/>
          <p:cNvCxnSpPr/>
          <p:nvPr/>
        </p:nvCxnSpPr>
        <p:spPr>
          <a:xfrm flipH="1">
            <a:off x="4364892" y="2468271"/>
            <a:ext cx="2357112" cy="125738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6671976" y="2468271"/>
            <a:ext cx="12907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 smtClean="0"/>
              <a:t>plicnice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0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Vaněčková I., </a:t>
            </a:r>
            <a:r>
              <a:rPr lang="cs-CZ" dirty="0" err="1"/>
              <a:t>Skýbová</a:t>
            </a:r>
            <a:r>
              <a:rPr lang="cs-CZ" dirty="0"/>
              <a:t> J., Markvartová D., Hejda T. 2006: Přírodopis 8, učebnice pro základní školy a víceletá gymnázia.  Nakladatelství Fraus, Plzeň.128 s.</a:t>
            </a:r>
          </a:p>
          <a:p>
            <a:r>
              <a:rPr lang="cs-CZ" dirty="0"/>
              <a:t>Benešová M. a spol. 2003: Odmaturuj z biologie. </a:t>
            </a:r>
            <a:r>
              <a:rPr lang="cs-CZ" dirty="0" err="1"/>
              <a:t>Didaktis</a:t>
            </a:r>
            <a:r>
              <a:rPr lang="cs-CZ" dirty="0"/>
              <a:t>, Brno. 224 s.</a:t>
            </a:r>
          </a:p>
          <a:p>
            <a:r>
              <a:rPr lang="cs-CZ" dirty="0"/>
              <a:t>http://francois.derouin.free.fr/svtclggsand/?</a:t>
            </a:r>
            <a:r>
              <a:rPr lang="cs-CZ" dirty="0" smtClean="0"/>
              <a:t>category_name=3e5-2010-2011</a:t>
            </a:r>
          </a:p>
          <a:p>
            <a:r>
              <a:rPr lang="cs-CZ" dirty="0"/>
              <a:t>http://zdravoveda.blogspot.cz</a:t>
            </a:r>
            <a:r>
              <a:rPr lang="cs-CZ" dirty="0" smtClean="0"/>
              <a:t>/</a:t>
            </a:r>
          </a:p>
          <a:p>
            <a:r>
              <a:rPr lang="cs-CZ" dirty="0"/>
              <a:t>http://www.ikem-kardiologie.cz/cs/pro-pacienty/co-u-nas-lecime/poruchy-srdecniho-rytmu--arytmie</a:t>
            </a:r>
            <a:r>
              <a:rPr lang="cs-CZ" dirty="0" smtClean="0"/>
              <a:t>/</a:t>
            </a:r>
          </a:p>
          <a:p>
            <a:r>
              <a:rPr lang="cs-CZ" dirty="0"/>
              <a:t>http://anatomie-lidskeho-tela.kvalitne.cz/obehova-soustava.html</a:t>
            </a:r>
            <a:endParaRPr lang="cs-CZ" dirty="0" smtClean="0"/>
          </a:p>
          <a:p>
            <a:r>
              <a:rPr lang="cs-CZ" dirty="0"/>
              <a:t>http://</a:t>
            </a:r>
            <a:r>
              <a:rPr lang="cs-CZ" dirty="0" smtClean="0"/>
              <a:t>rostislav2.blogspot.cz/p/srdce.html</a:t>
            </a:r>
          </a:p>
          <a:p>
            <a:r>
              <a:rPr lang="cs-CZ" dirty="0"/>
              <a:t>http://www.techmania.cz/edutorium//</a:t>
            </a:r>
            <a:r>
              <a:rPr lang="cs-CZ" dirty="0" smtClean="0"/>
              <a:t>art_exponaty.php?xkat=fyzika&amp;xser=42696f66797a696b61h&amp;key=1423</a:t>
            </a:r>
          </a:p>
          <a:p>
            <a:r>
              <a:rPr lang="cs-CZ" dirty="0"/>
              <a:t>http://didsom.webnode.cz/obehova-soustava/velky-a-maly-obeh</a:t>
            </a:r>
            <a:r>
              <a:rPr lang="cs-CZ" dirty="0" smtClean="0"/>
              <a:t>/</a:t>
            </a:r>
          </a:p>
          <a:p>
            <a:r>
              <a:rPr lang="cs-CZ" dirty="0"/>
              <a:t>http://operativa.cz/obehova-soustava</a:t>
            </a:r>
            <a:r>
              <a:rPr lang="cs-CZ" dirty="0" smtClean="0"/>
              <a:t>/</a:t>
            </a:r>
          </a:p>
          <a:p>
            <a:r>
              <a:rPr lang="cs-CZ" dirty="0"/>
              <a:t>http://www.google.cz/url?sa=i&amp;rct=j&amp;q=&amp;esrc=s&amp;source=images&amp;cd=&amp;docid=VTTlHmP_Lv_8KM&amp;tbnid=VpZOqJ0lSfPN6M:&amp;</a:t>
            </a:r>
            <a:r>
              <a:rPr lang="cs-CZ" dirty="0" smtClean="0"/>
              <a:t>ved=0CAMQjhw&amp;url=http%3A%2F%2Fwww.ceskasibir.cz%2Fmilicin%2Fdum%2Fsrdce.pptx&amp;ei=1GTaU-KPBYbT4QTk0oGACg&amp;bvm=bv.72185853,d.ZGU&amp;psig=AFQjCNHrTV9dt3XmWTmT0eTrsITiyRRw9A&amp;ust=1406907529952587</a:t>
            </a:r>
          </a:p>
          <a:p>
            <a:r>
              <a:rPr lang="cs-CZ" dirty="0"/>
              <a:t>http://</a:t>
            </a:r>
            <a:r>
              <a:rPr lang="cs-CZ" dirty="0" smtClean="0"/>
              <a:t>cs.wikipedia.org/wiki/Srdce</a:t>
            </a:r>
          </a:p>
          <a:p>
            <a:r>
              <a:rPr lang="cs-CZ" dirty="0"/>
              <a:t>http://www.grohova.cz/UserFiles/File/metodicke_listy_SrdecniCevniPrList.pdf</a:t>
            </a:r>
          </a:p>
        </p:txBody>
      </p:sp>
    </p:spTree>
    <p:extLst>
      <p:ext uri="{BB962C8B-B14F-4D97-AF65-F5344CB8AC3E}">
        <p14:creationId xmlns:p14="http://schemas.microsoft.com/office/powerpoint/2010/main" val="14019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806853"/>
            <a:ext cx="628794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i="1" dirty="0" smtClean="0"/>
              <a:t>Porovnej stavbu srdce savců, ptáků, plazů,</a:t>
            </a:r>
          </a:p>
          <a:p>
            <a:r>
              <a:rPr lang="cs-CZ" sz="2800" i="1" dirty="0" smtClean="0"/>
              <a:t> obojživelníků a ryb.</a:t>
            </a:r>
            <a:endParaRPr lang="cs-CZ" sz="28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6525" y="3017913"/>
            <a:ext cx="796250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i="1" dirty="0" smtClean="0"/>
              <a:t>Nahmatej na zápěstí tep a zjisti počet tepů za minutu: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8925" y="3750775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/>
              <a:t>a) </a:t>
            </a:r>
            <a:r>
              <a:rPr lang="cs-CZ" sz="2800" i="1" dirty="0"/>
              <a:t>v</a:t>
            </a:r>
            <a:r>
              <a:rPr lang="cs-CZ" sz="2800" i="1" dirty="0" smtClean="0"/>
              <a:t> klidu</a:t>
            </a:r>
            <a:endParaRPr lang="cs-CZ" sz="28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9289" y="4480955"/>
            <a:ext cx="3307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/>
              <a:t>b</a:t>
            </a:r>
            <a:r>
              <a:rPr lang="cs-CZ" sz="2800" i="1" dirty="0" smtClean="0"/>
              <a:t>) </a:t>
            </a:r>
            <a:r>
              <a:rPr lang="cs-CZ" sz="2800" i="1" dirty="0"/>
              <a:t>p</a:t>
            </a:r>
            <a:r>
              <a:rPr lang="cs-CZ" sz="2800" i="1" dirty="0" smtClean="0"/>
              <a:t>o dvaceti dřepech</a:t>
            </a:r>
            <a:endParaRPr lang="cs-CZ" sz="28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6525" y="5433509"/>
            <a:ext cx="541994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i="1" dirty="0" smtClean="0"/>
              <a:t>Hodnoty porovnej a vyhodnoť závěr.</a:t>
            </a:r>
            <a:endParaRPr lang="cs-CZ" sz="2800" i="1" dirty="0"/>
          </a:p>
        </p:txBody>
      </p:sp>
      <p:pic>
        <p:nvPicPr>
          <p:cNvPr id="1026" name="Picture 2" descr="C:\Users\uzivatel\AppData\Local\Microsoft\Windows\Temporary Internet Files\Content.IE5\4ZLGPHTK\MC9004376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42910"/>
            <a:ext cx="2188612" cy="218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zivatel\AppData\Local\Microsoft\Windows\Temporary Internet Files\Content.IE5\4ZLGPHTK\MC9004376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88" y="442910"/>
            <a:ext cx="2188612" cy="218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zivatel\AppData\Local\Microsoft\Windows\Temporary Internet Files\Content.IE5\4ZLGPHTK\MP90038542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55" y="4038845"/>
            <a:ext cx="2906175" cy="20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6535" y="386798"/>
            <a:ext cx="183575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800" b="1" dirty="0" smtClean="0"/>
              <a:t>SRDCE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6534" y="1346396"/>
            <a:ext cx="471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dutý svalový nepárový orgán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7426" y="1891931"/>
            <a:ext cx="5105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z</a:t>
            </a:r>
            <a:r>
              <a:rPr lang="cs-CZ" sz="2800" dirty="0" smtClean="0"/>
              <a:t>ajišťuje </a:t>
            </a:r>
            <a:r>
              <a:rPr lang="cs-CZ" sz="2800" b="1" dirty="0" smtClean="0"/>
              <a:t>neustálý koloběh krve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8203" y="2415151"/>
            <a:ext cx="617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umístěno v </a:t>
            </a:r>
            <a:r>
              <a:rPr lang="cs-CZ" sz="2800" b="1" dirty="0" smtClean="0"/>
              <a:t>dutině hrudní mezi plícemi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8203" y="3741711"/>
            <a:ext cx="604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zhruba velikost pěsti, váží kolem 300 g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8203" y="3078431"/>
            <a:ext cx="7137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u</a:t>
            </a:r>
            <a:r>
              <a:rPr lang="cs-CZ" sz="2800" dirty="0" smtClean="0"/>
              <a:t>loženo ve vazivovém pouzdře - </a:t>
            </a:r>
            <a:r>
              <a:rPr lang="cs-CZ" sz="2800" b="1" dirty="0" smtClean="0"/>
              <a:t>OSRDEČNÍKU</a:t>
            </a:r>
            <a:endParaRPr lang="cs-CZ" sz="2800" b="1" dirty="0"/>
          </a:p>
        </p:txBody>
      </p:sp>
      <p:pic>
        <p:nvPicPr>
          <p:cNvPr id="1026" name="Picture 2" descr="http://francois.derouin.free.fr/svtclggsand/wp-content/uploads/2011/05/greffe-co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83" y="143635"/>
            <a:ext cx="2682162" cy="268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EnKMwxpZd7MdZgi_j900nselt6jd1Ocno6XS4czATs7v5SvQ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49" y="4900725"/>
            <a:ext cx="1772308" cy="185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86533" y="4674142"/>
            <a:ext cx="6057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lékařský obor, který se zabývá stavbou, funkcí a chorobami srdce = kardiologie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srdeční a cévní choroby patří v civilizovaných zemích k nejčastějším příčinám úmrtí (v ČR jsou příčinou 50% úmrtí)</a:t>
            </a:r>
          </a:p>
        </p:txBody>
      </p:sp>
    </p:spTree>
    <p:extLst>
      <p:ext uri="{BB962C8B-B14F-4D97-AF65-F5344CB8AC3E}">
        <p14:creationId xmlns:p14="http://schemas.microsoft.com/office/powerpoint/2010/main" val="2627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6535" y="386798"/>
            <a:ext cx="183575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800" b="1" dirty="0" smtClean="0"/>
              <a:t>SRDCE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6514" y="1628800"/>
            <a:ext cx="8625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s</a:t>
            </a:r>
            <a:r>
              <a:rPr lang="cs-CZ" sz="2800" dirty="0" smtClean="0"/>
              <a:t>vislá přepážka rozděluju srdce na pravou a levou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polovinu → každá polovina se dále dělí na </a:t>
            </a:r>
            <a:r>
              <a:rPr lang="cs-CZ" sz="2800" b="1" dirty="0" smtClean="0"/>
              <a:t>síň</a:t>
            </a:r>
            <a:r>
              <a:rPr lang="cs-CZ" sz="2800" dirty="0" smtClean="0"/>
              <a:t> a </a:t>
            </a:r>
            <a:r>
              <a:rPr lang="cs-CZ" sz="2800" b="1" dirty="0" smtClean="0"/>
              <a:t>komoru</a:t>
            </a:r>
            <a:endParaRPr lang="cs-CZ" sz="2800" b="1" dirty="0"/>
          </a:p>
        </p:txBody>
      </p:sp>
      <p:pic>
        <p:nvPicPr>
          <p:cNvPr id="2050" name="Picture 2" descr="http://www.ikem-kardiologie.cz/data/sharedfiles/images/lecime/leceni-poruch-rytm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94" y="2762162"/>
            <a:ext cx="3998278" cy="39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6535" y="386798"/>
            <a:ext cx="183575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800" b="1" dirty="0" smtClean="0"/>
              <a:t>SRDCE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6514" y="1367190"/>
            <a:ext cx="8956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m</a:t>
            </a:r>
            <a:r>
              <a:rPr lang="cs-CZ" sz="2800" dirty="0" smtClean="0"/>
              <a:t>ezi levou síní a komorou se nachází </a:t>
            </a:r>
            <a:r>
              <a:rPr lang="cs-CZ" sz="2800" b="1" dirty="0" smtClean="0"/>
              <a:t>dvojcípá chlopeň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6514" y="1915124"/>
            <a:ext cx="8811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m</a:t>
            </a:r>
            <a:r>
              <a:rPr lang="cs-CZ" sz="2800" dirty="0" smtClean="0"/>
              <a:t>ezi pravou síní a komorou se nachází </a:t>
            </a:r>
            <a:r>
              <a:rPr lang="cs-CZ" sz="2800" b="1" dirty="0" smtClean="0"/>
              <a:t>trojcípá chlopeň</a:t>
            </a:r>
            <a:endParaRPr lang="cs-CZ" sz="2800" b="1" dirty="0"/>
          </a:p>
        </p:txBody>
      </p:sp>
      <p:pic>
        <p:nvPicPr>
          <p:cNvPr id="7" name="Picture 2" descr="http://www.ikem-kardiologie.cz/data/sharedfiles/images/lecime/leceni-poruch-rytm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94" y="2438345"/>
            <a:ext cx="3699856" cy="36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67255" y="3911489"/>
            <a:ext cx="140282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dirty="0"/>
              <a:t>d</a:t>
            </a:r>
            <a:r>
              <a:rPr lang="cs-CZ" sz="2800" dirty="0" smtClean="0"/>
              <a:t>vojcípá</a:t>
            </a:r>
          </a:p>
          <a:p>
            <a:pPr algn="ctr"/>
            <a:r>
              <a:rPr lang="cs-CZ" sz="2800" dirty="0" smtClean="0"/>
              <a:t>chlopeň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3845" y="3830566"/>
            <a:ext cx="140282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dirty="0" smtClean="0"/>
              <a:t>trojcípá</a:t>
            </a:r>
          </a:p>
          <a:p>
            <a:pPr algn="ctr"/>
            <a:r>
              <a:rPr lang="cs-CZ" sz="2800" dirty="0" smtClean="0"/>
              <a:t>chlopeň</a:t>
            </a:r>
            <a:endParaRPr lang="cs-CZ" sz="28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556665" y="4535465"/>
            <a:ext cx="2515557" cy="40359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5292080" y="4388543"/>
            <a:ext cx="1575175" cy="14692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86535" y="6219310"/>
            <a:ext cx="7829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/>
              <a:t>Chlopně umožňují průchod krve jen jedním směrem.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20287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atomie-lidskeho-tela.kvalitne.cz/files/obeh/Ao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94" y="2913010"/>
            <a:ext cx="2571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5528" y="233645"/>
            <a:ext cx="183575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800" b="1" dirty="0" smtClean="0"/>
              <a:t>SRDCE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1132" y="1362780"/>
            <a:ext cx="9127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z</a:t>
            </a:r>
            <a:r>
              <a:rPr lang="cs-CZ" sz="2800" dirty="0" smtClean="0"/>
              <a:t>e srdce vystupují dvě velké tepny: </a:t>
            </a:r>
            <a:r>
              <a:rPr lang="cs-CZ" sz="2800" b="1" dirty="0" smtClean="0"/>
              <a:t>AORTA</a:t>
            </a:r>
            <a:r>
              <a:rPr lang="cs-CZ" sz="2800" dirty="0" smtClean="0"/>
              <a:t> z levé komory,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                                                        </a:t>
            </a:r>
            <a:r>
              <a:rPr lang="cs-CZ" sz="2800" b="1" dirty="0" smtClean="0"/>
              <a:t>PLICNICE</a:t>
            </a:r>
            <a:r>
              <a:rPr lang="cs-CZ" sz="2800" dirty="0" smtClean="0"/>
              <a:t> z pravé komory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3845" y="2368327"/>
            <a:ext cx="840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n</a:t>
            </a:r>
            <a:r>
              <a:rPr lang="cs-CZ" sz="2800" dirty="0" smtClean="0"/>
              <a:t>a začátku aorty a plicnice jsou </a:t>
            </a:r>
            <a:r>
              <a:rPr lang="cs-CZ" sz="2800" b="1" dirty="0" smtClean="0"/>
              <a:t>poloměsíčité chlopně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91059" y="3874777"/>
            <a:ext cx="95776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dirty="0" smtClean="0"/>
              <a:t>aorta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0296" y="4250275"/>
            <a:ext cx="12907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dirty="0" smtClean="0"/>
              <a:t>plicnice</a:t>
            </a:r>
            <a:endParaRPr lang="cs-CZ" sz="2800" dirty="0"/>
          </a:p>
        </p:txBody>
      </p:sp>
      <p:cxnSp>
        <p:nvCxnSpPr>
          <p:cNvPr id="8" name="Přímá spojnice se šipkou 7"/>
          <p:cNvCxnSpPr>
            <a:stCxn id="9" idx="3"/>
          </p:cNvCxnSpPr>
          <p:nvPr/>
        </p:nvCxnSpPr>
        <p:spPr>
          <a:xfrm>
            <a:off x="1491034" y="4511885"/>
            <a:ext cx="2581188" cy="42717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4294054" y="4173099"/>
            <a:ext cx="2483191" cy="67757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3966994" y="5250249"/>
            <a:ext cx="2405206" cy="92405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4353969" y="5139191"/>
            <a:ext cx="2018231" cy="103511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363687" y="5645544"/>
            <a:ext cx="204992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dirty="0" smtClean="0"/>
              <a:t>poloměsíčité</a:t>
            </a:r>
          </a:p>
          <a:p>
            <a:pPr algn="ctr"/>
            <a:r>
              <a:rPr lang="cs-CZ" sz="2800" dirty="0" smtClean="0"/>
              <a:t>chlopně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07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  <p:bldP spid="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6535" y="386798"/>
            <a:ext cx="183575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800" b="1" dirty="0" smtClean="0"/>
              <a:t>SRDCE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6514" y="1403775"/>
            <a:ext cx="8213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v</a:t>
            </a:r>
            <a:r>
              <a:rPr lang="cs-CZ" sz="2800" dirty="0" smtClean="0"/>
              <a:t>ýživa srdce je zajišťována </a:t>
            </a:r>
            <a:r>
              <a:rPr lang="cs-CZ" sz="2800" b="1" dirty="0" smtClean="0"/>
              <a:t>věnčitými tepnami, </a:t>
            </a:r>
            <a:r>
              <a:rPr lang="cs-CZ" sz="2800" dirty="0" smtClean="0"/>
              <a:t>které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    </a:t>
            </a:r>
            <a:r>
              <a:rPr lang="cs-CZ" sz="2800" dirty="0" smtClean="0"/>
              <a:t>vystupují z aorty</a:t>
            </a:r>
            <a:endParaRPr lang="cs-CZ" sz="2800" dirty="0"/>
          </a:p>
        </p:txBody>
      </p:sp>
      <p:pic>
        <p:nvPicPr>
          <p:cNvPr id="5122" name="Picture 2" descr="http://1.bp.blogspot.com/-p8ttWRoiWco/T4NBqK573XI/AAAAAAAACPM/k1a-ookbqhc/s400/koron%C3%A1rn%C3%AD+tep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2888940"/>
            <a:ext cx="3465384" cy="34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echmania.cz/edutorium/data/fil_6108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66" r="48805" b="3819"/>
          <a:stretch/>
        </p:blipFill>
        <p:spPr bwMode="auto">
          <a:xfrm>
            <a:off x="5067055" y="2027638"/>
            <a:ext cx="3354957" cy="46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5928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Činnost srdce</a:t>
            </a:r>
            <a:endParaRPr lang="cs-CZ" sz="36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racuje pravidelně a rytmicky</a:t>
            </a:r>
          </a:p>
          <a:p>
            <a:r>
              <a:rPr lang="cs-CZ" sz="2800" dirty="0"/>
              <a:t>z</a:t>
            </a:r>
            <a:r>
              <a:rPr lang="cs-CZ" sz="2800" dirty="0" smtClean="0"/>
              <a:t>a 1 minutu vykoná 68 – 72 stahů</a:t>
            </a:r>
          </a:p>
          <a:p>
            <a:endParaRPr lang="cs-CZ" sz="2800" dirty="0" smtClean="0"/>
          </a:p>
          <a:p>
            <a:r>
              <a:rPr lang="cs-CZ" sz="2800" u="sng" dirty="0"/>
              <a:t>s</a:t>
            </a:r>
            <a:r>
              <a:rPr lang="cs-CZ" sz="2800" u="sng" dirty="0" smtClean="0"/>
              <a:t>ystola</a:t>
            </a:r>
            <a:r>
              <a:rPr lang="cs-CZ" sz="2800" dirty="0" smtClean="0"/>
              <a:t> = stah srdce – vypuzení krve do tepen a dále do těla</a:t>
            </a:r>
          </a:p>
          <a:p>
            <a:endParaRPr lang="cs-CZ" sz="2800" dirty="0"/>
          </a:p>
          <a:p>
            <a:r>
              <a:rPr lang="cs-CZ" sz="2800" u="sng" dirty="0"/>
              <a:t>d</a:t>
            </a:r>
            <a:r>
              <a:rPr lang="cs-CZ" sz="2800" u="sng" dirty="0" smtClean="0"/>
              <a:t>iastola</a:t>
            </a:r>
            <a:r>
              <a:rPr lang="cs-CZ" sz="2800" dirty="0" smtClean="0"/>
              <a:t> </a:t>
            </a:r>
            <a:r>
              <a:rPr lang="cs-CZ" sz="2800" dirty="0"/>
              <a:t>=</a:t>
            </a:r>
            <a:r>
              <a:rPr lang="cs-CZ" sz="2800" dirty="0" smtClean="0"/>
              <a:t> ochabnutí srdce – naplnění srdce krví</a:t>
            </a:r>
          </a:p>
          <a:p>
            <a:endParaRPr lang="cs-CZ" sz="2800" dirty="0"/>
          </a:p>
          <a:p>
            <a:r>
              <a:rPr lang="cs-CZ" sz="2800" dirty="0"/>
              <a:t>p</a:t>
            </a:r>
            <a:r>
              <a:rPr lang="cs-CZ" sz="2800" dirty="0" smtClean="0"/>
              <a:t>ři jednom srdečním stahu se vytlačí 80 ml krve (při sportu, zvýšené tělesné námaze až 200 ml)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6575" y="227265"/>
            <a:ext cx="183575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800" b="1" dirty="0" smtClean="0"/>
              <a:t>SRDCE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3513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1803" y="380482"/>
            <a:ext cx="234070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600" b="1" dirty="0" smtClean="0"/>
              <a:t> TEP (PULS)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3634" y="1628800"/>
            <a:ext cx="8683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</a:t>
            </a:r>
            <a:r>
              <a:rPr lang="cs-CZ" sz="2800" dirty="0" smtClean="0"/>
              <a:t>e tlaková vlna způsobená vypuzením krve z levé srdeční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komory do aorty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3634" y="2888940"/>
            <a:ext cx="8040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l</a:t>
            </a:r>
            <a:r>
              <a:rPr lang="cs-CZ" sz="2800" dirty="0" smtClean="0"/>
              <a:t>ze ho nahmatat na větších tepnách (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blízko </a:t>
            </a:r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pod kůží </a:t>
            </a:r>
            <a:endParaRPr lang="cs-CZ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  (</a:t>
            </a:r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krkavice na krku, tepna na zápěstí)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3634" y="3797460"/>
            <a:ext cx="817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r</a:t>
            </a:r>
            <a:r>
              <a:rPr lang="cs-CZ" sz="2800" dirty="0" smtClean="0"/>
              <a:t>ytmus pulsů odpovídá frekvenci srdečních kontrakcí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3634" y="4779150"/>
            <a:ext cx="81462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k</a:t>
            </a:r>
            <a:r>
              <a:rPr lang="cs-CZ" sz="2800" dirty="0" smtClean="0"/>
              <a:t>lidové hodnoty jsou 60 – 80 tepů za minutu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trénovaní sportovci mají tep 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nižší </a:t>
            </a:r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(Emil Zátopek 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měl</a:t>
            </a:r>
          </a:p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v klidu 44 tepů za minutu)  </a:t>
            </a:r>
          </a:p>
          <a:p>
            <a:endParaRPr lang="cs-CZ" sz="2800" dirty="0"/>
          </a:p>
        </p:txBody>
      </p:sp>
      <p:pic>
        <p:nvPicPr>
          <p:cNvPr id="7" name="Picture 2" descr="H:\ŠKOLA DOBŘÍŠ\Prezentace\tep měřen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0" y="143635"/>
            <a:ext cx="25202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865</Words>
  <Application>Microsoft Office PowerPoint</Application>
  <PresentationFormat>Předvádění na obrazovce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Činnost srdce</vt:lpstr>
      <vt:lpstr>Prezentace aplikace PowerPoint</vt:lpstr>
      <vt:lpstr>Prezentace aplikace PowerPoint</vt:lpstr>
      <vt:lpstr>Prezentace aplikace PowerPoint</vt:lpstr>
      <vt:lpstr>Zamyslete se nad následujícími obrázky, co asi znamenají?</vt:lpstr>
      <vt:lpstr>Prezentace aplikace PowerPoint</vt:lpstr>
      <vt:lpstr>Prezentace aplikace PowerPoint</vt:lpstr>
      <vt:lpstr>Dvě otázky na závěr…</vt:lpstr>
      <vt:lpstr>Zápis do sešitu: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SRACHTA</dc:creator>
  <cp:lastModifiedBy>Lada Pospíšilová</cp:lastModifiedBy>
  <cp:revision>81</cp:revision>
  <dcterms:created xsi:type="dcterms:W3CDTF">2013-04-23T12:54:03Z</dcterms:created>
  <dcterms:modified xsi:type="dcterms:W3CDTF">2021-01-28T09:45:20Z</dcterms:modified>
</cp:coreProperties>
</file>