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64" r:id="rId2"/>
    <p:sldId id="265" r:id="rId3"/>
    <p:sldId id="273" r:id="rId4"/>
    <p:sldId id="256" r:id="rId5"/>
    <p:sldId id="267" r:id="rId6"/>
    <p:sldId id="271" r:id="rId7"/>
    <p:sldId id="257" r:id="rId8"/>
    <p:sldId id="269" r:id="rId9"/>
    <p:sldId id="272" r:id="rId10"/>
    <p:sldId id="260" r:id="rId11"/>
    <p:sldId id="275" r:id="rId12"/>
    <p:sldId id="261" r:id="rId13"/>
    <p:sldId id="259" r:id="rId14"/>
    <p:sldId id="276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E716-377F-4E7E-BC2D-49EA36F352D7}" type="datetimeFigureOut">
              <a:rPr lang="cs-CZ" smtClean="0"/>
              <a:t>22.01.2021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075CA-5D31-404C-BB23-8A26C0515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25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85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70CEB3-64A3-401D-A5B9-8451E082DA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4279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82F752-9BFB-47DD-8F73-BA3AC5F17777}" type="datetimeFigureOut">
              <a:rPr lang="cs-CZ" smtClean="0"/>
              <a:pPr/>
              <a:t>22.01.2021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A25A41-C40D-47D5-8711-10808C85146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Dobrý den osmáci, dnes jsem si připravila učivo na téma kyslík. Pozorně si prohlédněte prezentaci a udělejte zápis do sešitu!!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37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932" y="87517"/>
            <a:ext cx="7467600" cy="7032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výskyt v přírodě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12056"/>
            <a:ext cx="8186766" cy="48309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volný</a:t>
            </a:r>
            <a:r>
              <a:rPr lang="cs-CZ" dirty="0" smtClean="0"/>
              <a:t> (jako prvek):</a:t>
            </a:r>
          </a:p>
          <a:p>
            <a:r>
              <a:rPr lang="cs-CZ" dirty="0" smtClean="0"/>
              <a:t>ve vzduchu (21%), ve vodě i půdě</a:t>
            </a:r>
          </a:p>
          <a:p>
            <a:r>
              <a:rPr lang="cs-CZ" dirty="0">
                <a:latin typeface="Calibri" pitchFamily="34" charset="0"/>
              </a:rPr>
              <a:t>vyskytuje se ve dvouatomových nebo tříatomových molekulách:</a:t>
            </a:r>
          </a:p>
          <a:p>
            <a:pPr lvl="1"/>
            <a:r>
              <a:rPr lang="cs-CZ" dirty="0">
                <a:latin typeface="Calibri" pitchFamily="34" charset="0"/>
              </a:rPr>
              <a:t>O</a:t>
            </a:r>
            <a:r>
              <a:rPr lang="cs-CZ" baseline="-25000" dirty="0">
                <a:latin typeface="Calibri" pitchFamily="34" charset="0"/>
              </a:rPr>
              <a:t>2</a:t>
            </a:r>
            <a:r>
              <a:rPr lang="cs-CZ" dirty="0">
                <a:latin typeface="Calibri" pitchFamily="34" charset="0"/>
              </a:rPr>
              <a:t> – kyslík, který dýcháme</a:t>
            </a:r>
          </a:p>
          <a:p>
            <a:pPr lvl="1"/>
            <a:r>
              <a:rPr lang="cs-CZ" dirty="0">
                <a:latin typeface="Calibri" pitchFamily="34" charset="0"/>
              </a:rPr>
              <a:t>O</a:t>
            </a:r>
            <a:r>
              <a:rPr lang="cs-CZ" baseline="-25000" dirty="0">
                <a:latin typeface="Calibri" pitchFamily="34" charset="0"/>
              </a:rPr>
              <a:t>3</a:t>
            </a:r>
            <a:r>
              <a:rPr lang="cs-CZ" dirty="0">
                <a:latin typeface="Calibri" pitchFamily="34" charset="0"/>
              </a:rPr>
              <a:t> – ozon, který vzniká při bouřkách, v atmosféře vytváří ozonosféru, která chrání organismy před UV zářením,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přízemní ozon je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jedovatý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vázaný</a:t>
            </a:r>
            <a:r>
              <a:rPr lang="cs-CZ" dirty="0" smtClean="0"/>
              <a:t> (ve sloučeninách)</a:t>
            </a:r>
          </a:p>
          <a:p>
            <a:r>
              <a:rPr lang="cs-CZ" dirty="0" smtClean="0"/>
              <a:t>např. voda H</a:t>
            </a:r>
            <a:r>
              <a:rPr lang="cs-CZ" baseline="-25000" dirty="0" smtClean="0"/>
              <a:t>2</a:t>
            </a:r>
            <a:r>
              <a:rPr lang="cs-CZ" dirty="0" smtClean="0"/>
              <a:t>O, oxidy, některé kyseliny, minerály, …</a:t>
            </a:r>
            <a:endParaRPr lang="cs-CZ" dirty="0"/>
          </a:p>
        </p:txBody>
      </p:sp>
      <p:pic>
        <p:nvPicPr>
          <p:cNvPr id="4" name="Obrázek 3" descr="Water_droplet_blue_bg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7211" y="5172559"/>
            <a:ext cx="2434054" cy="1623210"/>
          </a:xfrm>
          <a:prstGeom prst="rect">
            <a:avLst/>
          </a:prstGeom>
        </p:spPr>
      </p:pic>
      <p:pic>
        <p:nvPicPr>
          <p:cNvPr id="5" name="Obrázek 4" descr="704px-Quartz_Br%C3%A9s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090904"/>
            <a:ext cx="2050600" cy="17476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57224" y="621508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obr.č.2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6314" y="62865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obr.č.3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1247"/>
            <a:ext cx="8139630" cy="76108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OZÓN </a:t>
            </a:r>
            <a:r>
              <a:rPr lang="cs-CZ" b="1" i="1" dirty="0">
                <a:solidFill>
                  <a:srgbClr val="0070C0"/>
                </a:solidFill>
                <a:latin typeface="+mn-lt"/>
              </a:rPr>
              <a:t>O</a:t>
            </a:r>
            <a:r>
              <a:rPr lang="cs-CZ" b="1" i="1" baseline="-25000" dirty="0">
                <a:solidFill>
                  <a:srgbClr val="0070C0"/>
                </a:solidFill>
                <a:latin typeface="+mn-lt"/>
              </a:rPr>
              <a:t>3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582" y="792330"/>
            <a:ext cx="8694418" cy="594903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Formou kyslíku je </a:t>
            </a: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ozón</a:t>
            </a: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/</a:t>
            </a: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přírodě se vyskytuje </a:t>
            </a: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horských oblastech </a:t>
            </a:r>
          </a:p>
          <a:p>
            <a:pPr marL="0" lvl="0" indent="0">
              <a:buNone/>
            </a:pP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</a:t>
            </a:r>
            <a:r>
              <a:rPr lang="pl-P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nebo </a:t>
            </a: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moře</a:t>
            </a:r>
            <a:r>
              <a:rPr lang="pl-PL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</a:p>
          <a:p>
            <a:pPr marL="0" lvl="0" indent="0">
              <a:buNone/>
            </a:pPr>
            <a:endParaRPr lang="pl-PL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Ve </a:t>
            </a: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výšce asi </a:t>
            </a: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</a:t>
            </a: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km nad 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zemí </a:t>
            </a: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tvoří </a:t>
            </a: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ozónovou vrstvu</a:t>
            </a: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0" lvl="0" indent="0">
              <a:buNone/>
            </a:pP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která </a:t>
            </a: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chrání Zemi před nebezpečným zářením z kosmu </a:t>
            </a: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rakovina</a:t>
            </a:r>
          </a:p>
          <a:p>
            <a:pPr marL="0" lvl="0" indent="0">
              <a:buNone/>
            </a:pP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kůže  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Porušení vrstvy 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 </a:t>
            </a:r>
            <a:r>
              <a:rPr lang="cs-C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ozónová díra“</a:t>
            </a:r>
            <a:endParaRPr lang="pl-PL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/např. nad Austrálií a Antarktidou/</a:t>
            </a:r>
            <a:endParaRPr lang="cs-CZ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</a:p>
          <a:p>
            <a:pPr marL="0" lvl="0" indent="0">
              <a:buNone/>
            </a:pPr>
            <a:endParaRPr lang="cs-CZ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Příčiny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:   znečištění vzduchu např. FREONY </a:t>
            </a:r>
          </a:p>
          <a:p>
            <a:pPr marL="0" lvl="0" indent="0">
              <a:buNone/>
            </a:pPr>
            <a:r>
              <a:rPr lang="cs-CZ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</a:t>
            </a:r>
            <a:r>
              <a:rPr lang="cs-CZ" sz="3600" dirty="0" smtClean="0">
                <a:solidFill>
                  <a:schemeClr val="bg1"/>
                </a:solidFill>
              </a:rPr>
              <a:t>/součást sprejů nebo </a:t>
            </a:r>
          </a:p>
          <a:p>
            <a:pPr marL="0" lvl="0" indent="0">
              <a:buNone/>
            </a:pP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                                                                                chladících zařízení/</a:t>
            </a:r>
            <a:endParaRPr lang="cs-CZ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cs-CZ" sz="3600" dirty="0">
                <a:solidFill>
                  <a:schemeClr val="bg1"/>
                </a:solidFill>
              </a:rPr>
              <a:t>  </a:t>
            </a:r>
            <a:r>
              <a:rPr lang="cs-CZ" sz="3600" b="1" dirty="0" smtClean="0">
                <a:solidFill>
                  <a:schemeClr val="bg2">
                    <a:lumMod val="10000"/>
                  </a:schemeClr>
                </a:solidFill>
              </a:rPr>
              <a:t>Proto se výroba freonů ukončuje</a:t>
            </a:r>
            <a:r>
              <a:rPr lang="cs-CZ" sz="3600" dirty="0" smtClean="0">
                <a:solidFill>
                  <a:schemeClr val="bg1"/>
                </a:solidFill>
              </a:rPr>
              <a:t>.</a:t>
            </a:r>
            <a:endParaRPr lang="cs-CZ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accent3"/>
              </a:buClr>
              <a:buSzPct val="95000"/>
              <a:buNone/>
            </a:pPr>
            <a:r>
              <a:rPr lang="cs-CZ" sz="5100" dirty="0" smtClean="0">
                <a:solidFill>
                  <a:srgbClr val="FF0000"/>
                </a:solidFill>
              </a:rPr>
              <a:t>Využití: </a:t>
            </a:r>
            <a:r>
              <a:rPr lang="cs-CZ" sz="5100" dirty="0" smtClean="0">
                <a:solidFill>
                  <a:srgbClr val="FF0000"/>
                </a:solidFill>
                <a:latin typeface="Calibri" pitchFamily="34" charset="0"/>
              </a:rPr>
              <a:t>ozón </a:t>
            </a:r>
            <a:r>
              <a:rPr lang="cs-CZ" sz="5100" dirty="0">
                <a:solidFill>
                  <a:srgbClr val="FF0000"/>
                </a:solidFill>
                <a:latin typeface="Calibri" pitchFamily="34" charset="0"/>
              </a:rPr>
              <a:t>se užívá k dezinfekci vzduchu a </a:t>
            </a:r>
            <a:r>
              <a:rPr lang="cs-CZ" sz="5100" dirty="0" smtClean="0">
                <a:solidFill>
                  <a:srgbClr val="FF0000"/>
                </a:solidFill>
                <a:latin typeface="Calibri" pitchFamily="34" charset="0"/>
              </a:rPr>
              <a:t>vody, pozor ale na vysokou koncentraci!!</a:t>
            </a:r>
            <a:endParaRPr lang="cs-CZ" sz="51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Documents and Settings\admin\Local Settings\Temporary Internet Files\Content.IE5\5UKBQNT7\MC9004421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433755"/>
            <a:ext cx="752103" cy="7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Local Settings\Temporary Internet Files\Content.IE5\AWZJTM0M\MC9001992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56" y="4653136"/>
            <a:ext cx="1021618" cy="11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1144777" cy="14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7302" y="260648"/>
            <a:ext cx="5572164" cy="71438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solidFill>
                  <a:srgbClr val="0070C0"/>
                </a:solidFill>
              </a:rPr>
              <a:t>ozon O</a:t>
            </a:r>
            <a:r>
              <a:rPr lang="cs-CZ" b="1" i="1" baseline="-25000" dirty="0" smtClean="0">
                <a:solidFill>
                  <a:srgbClr val="0070C0"/>
                </a:solidFill>
              </a:rPr>
              <a:t>3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77665"/>
            <a:ext cx="8115328" cy="47863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i="1" u="sng" dirty="0" smtClean="0">
                <a:solidFill>
                  <a:srgbClr val="0070C0"/>
                </a:solidFill>
              </a:rPr>
              <a:t>přízemní </a:t>
            </a:r>
            <a:r>
              <a:rPr lang="cs-CZ" i="1" u="sng" dirty="0" smtClean="0">
                <a:solidFill>
                  <a:srgbClr val="0070C0"/>
                </a:solidFill>
              </a:rPr>
              <a:t>(troposférický) ozon</a:t>
            </a:r>
          </a:p>
          <a:p>
            <a:r>
              <a:rPr lang="cs-CZ" i="1" dirty="0" smtClean="0">
                <a:solidFill>
                  <a:srgbClr val="0070C0"/>
                </a:solidFill>
              </a:rPr>
              <a:t>výskyt těsně nad zemským povrchem</a:t>
            </a:r>
          </a:p>
          <a:p>
            <a:r>
              <a:rPr lang="cs-CZ" i="1" dirty="0" smtClean="0">
                <a:solidFill>
                  <a:srgbClr val="0070C0"/>
                </a:solidFill>
              </a:rPr>
              <a:t>je lidskému zdraví nebezpečný, působí dráždění a nemoci dýchacích cest, zvyšuje riziko astmatických záchvatů, podráždění očí a bolest hlavy</a:t>
            </a:r>
          </a:p>
          <a:p>
            <a:r>
              <a:rPr lang="cs-CZ" i="1" dirty="0" smtClean="0">
                <a:solidFill>
                  <a:srgbClr val="0070C0"/>
                </a:solidFill>
              </a:rPr>
              <a:t>zvýšený vznik přízemního ozonu pozorujeme především za slunečných horkých letních dnů v lokalitách 		       s vysokou koncentrací výfukových plynů                             tzv. suchý smog, losangeleský smog</a:t>
            </a:r>
          </a:p>
          <a:p>
            <a:pPr>
              <a:buNone/>
            </a:pPr>
            <a:endParaRPr lang="cs-CZ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b="1" i="1" u="sng" dirty="0" smtClean="0">
                <a:solidFill>
                  <a:srgbClr val="0070C0"/>
                </a:solidFill>
              </a:rPr>
              <a:t>v ozonové vrstvě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i="1" dirty="0" smtClean="0">
                <a:solidFill>
                  <a:srgbClr val="0070C0"/>
                </a:solidFill>
              </a:rPr>
              <a:t>(ve výšce 25 – 35 km nad zemským povrchem)</a:t>
            </a:r>
          </a:p>
          <a:p>
            <a:pPr>
              <a:buNone/>
            </a:pPr>
            <a:endParaRPr lang="cs-CZ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600px-Antarcitc_ozone_layer_2006_09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214818"/>
            <a:ext cx="2171696" cy="21716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91907" y="6211669"/>
            <a:ext cx="85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7467600" cy="5604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115328" cy="46880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obr.č.1</a:t>
            </a:r>
          </a:p>
          <a:p>
            <a:pPr>
              <a:buNone/>
            </a:pPr>
            <a:r>
              <a:rPr lang="cs-CZ" dirty="0" smtClean="0"/>
              <a:t>Soubor:</a:t>
            </a:r>
            <a:r>
              <a:rPr lang="cs-CZ" dirty="0" err="1" smtClean="0"/>
              <a:t>Liquid</a:t>
            </a:r>
            <a:r>
              <a:rPr lang="cs-CZ" dirty="0" smtClean="0"/>
              <a:t> Oxygen.</a:t>
            </a:r>
            <a:r>
              <a:rPr lang="cs-CZ" dirty="0" err="1" smtClean="0"/>
              <a:t>gif</a:t>
            </a:r>
            <a:r>
              <a:rPr lang="cs-CZ" dirty="0" smtClean="0"/>
              <a:t>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8.7.2006 [cit. 2011-02-28]. Dostupné z WWW: &lt;http://cs.wikipedia.org/wiki/Soubor:Liquid_Oxygen.gif&gt;.</a:t>
            </a:r>
          </a:p>
          <a:p>
            <a:pPr>
              <a:buNone/>
            </a:pPr>
            <a:r>
              <a:rPr lang="cs-CZ" b="1" dirty="0" smtClean="0"/>
              <a:t>obr.č.2</a:t>
            </a:r>
          </a:p>
          <a:p>
            <a:pPr>
              <a:buNone/>
            </a:pPr>
            <a:r>
              <a:rPr lang="cs-CZ" dirty="0" smtClean="0"/>
              <a:t>Soubor: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droplet</a:t>
            </a:r>
            <a:r>
              <a:rPr lang="cs-CZ" dirty="0" smtClean="0"/>
              <a:t> </a:t>
            </a:r>
            <a:r>
              <a:rPr lang="cs-CZ" dirty="0" err="1" smtClean="0"/>
              <a:t>blue</a:t>
            </a:r>
            <a:r>
              <a:rPr lang="cs-CZ" dirty="0" smtClean="0"/>
              <a:t> bg05.jpg.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24.4.2006 [cit. 2011-02-28]. Dostupné z WWW: &lt;http://cs.wikipedia.org/wiki/Soubor:Water_droplet_blue_bg05.jpg&gt;.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286" y="-459432"/>
            <a:ext cx="8229600" cy="1143000"/>
          </a:xfrm>
        </p:spPr>
        <p:txBody>
          <a:bodyPr>
            <a:normAutofit/>
          </a:bodyPr>
          <a:lstStyle/>
          <a:p>
            <a:r>
              <a:rPr lang="cs-CZ" sz="1800" b="1" u="sng" dirty="0" smtClean="0"/>
              <a:t>Zápis do sešitu:</a:t>
            </a:r>
            <a:endParaRPr lang="cs-CZ" sz="1800" b="1" u="sng" dirty="0"/>
          </a:p>
        </p:txBody>
      </p:sp>
    </p:spTree>
    <p:extLst>
      <p:ext uri="{BB962C8B-B14F-4D97-AF65-F5344CB8AC3E}">
        <p14:creationId xmlns:p14="http://schemas.microsoft.com/office/powerpoint/2010/main" val="362213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obr.č.3</a:t>
            </a:r>
          </a:p>
          <a:p>
            <a:pPr>
              <a:buNone/>
            </a:pPr>
            <a:r>
              <a:rPr lang="cs-CZ" dirty="0" smtClean="0"/>
              <a:t>Soubor:</a:t>
            </a:r>
            <a:r>
              <a:rPr lang="cs-CZ" dirty="0" err="1" smtClean="0"/>
              <a:t>Quartz</a:t>
            </a:r>
            <a:r>
              <a:rPr lang="cs-CZ" dirty="0" smtClean="0"/>
              <a:t> Br%C3%A9sil.jpg.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23.1.2010 [cit. 2011-02-28]. Dostupné z WWW: &lt;http://cs.wikipedia.org/wiki/Soubor:Quartz_Br%C3%A9sil.jpg&gt;.</a:t>
            </a:r>
          </a:p>
          <a:p>
            <a:pPr>
              <a:buNone/>
            </a:pPr>
            <a:r>
              <a:rPr lang="cs-CZ" b="1" dirty="0" smtClean="0"/>
              <a:t>obr.č.4</a:t>
            </a:r>
          </a:p>
          <a:p>
            <a:pPr>
              <a:buNone/>
            </a:pPr>
            <a:r>
              <a:rPr lang="cs-CZ" dirty="0" smtClean="0"/>
              <a:t>Soubor:</a:t>
            </a:r>
            <a:r>
              <a:rPr lang="cs-CZ" dirty="0" err="1" smtClean="0"/>
              <a:t>Antarcitc</a:t>
            </a:r>
            <a:r>
              <a:rPr lang="cs-CZ" dirty="0" smtClean="0"/>
              <a:t> ozone </a:t>
            </a:r>
            <a:r>
              <a:rPr lang="cs-CZ" dirty="0" err="1" smtClean="0"/>
              <a:t>layer</a:t>
            </a:r>
            <a:r>
              <a:rPr lang="cs-CZ" dirty="0" smtClean="0"/>
              <a:t> 2006 09 24.jpg.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20.10.2006 [cit. 2011-02-28]. Dostupné z WWW: &lt;http://cs.wikipedia.org/wiki/Soubor:Antarcitc_ozone_layer_2006_09_24.jpg&gt;.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1248" y="2313746"/>
            <a:ext cx="7851648" cy="1828800"/>
          </a:xfrm>
        </p:spPr>
        <p:txBody>
          <a:bodyPr/>
          <a:lstStyle/>
          <a:p>
            <a:r>
              <a:rPr lang="cs-CZ" dirty="0" smtClean="0"/>
              <a:t>Chemické prvky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4091200"/>
            <a:ext cx="7422976" cy="889936"/>
          </a:xfrm>
        </p:spPr>
        <p:txBody>
          <a:bodyPr>
            <a:normAutofit fontScale="85000" lnSpcReduction="20000"/>
          </a:bodyPr>
          <a:lstStyle/>
          <a:p>
            <a:r>
              <a:rPr lang="cs-CZ" sz="3900" dirty="0" smtClean="0"/>
              <a:t>Nekovy</a:t>
            </a:r>
          </a:p>
          <a:p>
            <a:endParaRPr lang="cs-CZ" sz="1400" dirty="0" smtClean="0"/>
          </a:p>
          <a:p>
            <a:r>
              <a:rPr lang="cs-CZ" sz="1400" dirty="0" smtClean="0"/>
              <a:t>/</a:t>
            </a:r>
            <a:endParaRPr lang="cs-CZ" sz="1400" dirty="0"/>
          </a:p>
        </p:txBody>
      </p:sp>
      <p:pic>
        <p:nvPicPr>
          <p:cNvPr id="20482" name="Picture 2" descr="http://www.chemie-master.de/pse/Cl_DSCN3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1559" y="2851978"/>
            <a:ext cx="2219325" cy="3695701"/>
          </a:xfrm>
          <a:prstGeom prst="rect">
            <a:avLst/>
          </a:prstGeom>
          <a:noFill/>
        </p:spPr>
      </p:pic>
      <p:pic>
        <p:nvPicPr>
          <p:cNvPr id="20484" name="Picture 4" descr="http://projekty.komentovaneudalosti.cz/psp/Jod/Jo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214950"/>
            <a:ext cx="3692247" cy="1643050"/>
          </a:xfrm>
          <a:prstGeom prst="rect">
            <a:avLst/>
          </a:prstGeom>
          <a:noFill/>
        </p:spPr>
      </p:pic>
      <p:pic>
        <p:nvPicPr>
          <p:cNvPr id="20486" name="Picture 6" descr="http://www.bazeny-brandejsky.cz/wp-content/uploads/chem_chlor_maxi1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86322"/>
            <a:ext cx="1035839" cy="2071678"/>
          </a:xfrm>
          <a:prstGeom prst="rect">
            <a:avLst/>
          </a:prstGeom>
          <a:noFill/>
        </p:spPr>
      </p:pic>
      <p:pic>
        <p:nvPicPr>
          <p:cNvPr id="20488" name="Picture 8" descr="https://secure.ilekaren.sk/tovary/B_25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576" y="300030"/>
            <a:ext cx="2143140" cy="2143140"/>
          </a:xfrm>
          <a:prstGeom prst="rect">
            <a:avLst/>
          </a:prstGeom>
          <a:noFill/>
        </p:spPr>
      </p:pic>
      <p:pic>
        <p:nvPicPr>
          <p:cNvPr id="20490" name="Picture 10" descr="http://jpg.lekarna.cz/images/products/v/116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</p:spPr>
      </p:pic>
      <p:pic>
        <p:nvPicPr>
          <p:cNvPr id="20492" name="Picture 12" descr="http://i.idnes.cz/07/103/cl/PKA1ea417_paul_preacher_sxc_259506_51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1145" y="18558"/>
            <a:ext cx="1695441" cy="1271581"/>
          </a:xfrm>
          <a:prstGeom prst="rect">
            <a:avLst/>
          </a:prstGeom>
          <a:noFill/>
        </p:spPr>
      </p:pic>
      <p:pic>
        <p:nvPicPr>
          <p:cNvPr id="20494" name="Picture 14" descr="http://diameteor.com/sites/default/files/diamanty/diamant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06978" y="1543075"/>
            <a:ext cx="1785918" cy="1876646"/>
          </a:xfrm>
          <a:prstGeom prst="rect">
            <a:avLst/>
          </a:prstGeom>
          <a:noFill/>
        </p:spPr>
      </p:pic>
      <p:pic>
        <p:nvPicPr>
          <p:cNvPr id="20496" name="Picture 16" descr="http://i.idnes.cz/12/111/cl6/STK46f112_160219_37036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25663" y="1018825"/>
            <a:ext cx="3286148" cy="1783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56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025995" cy="50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462682408-37e6cb91d7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643050"/>
            <a:ext cx="5500726" cy="3976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8926" y="1857364"/>
            <a:ext cx="5857916" cy="1894362"/>
          </a:xfrm>
        </p:spPr>
        <p:txBody>
          <a:bodyPr>
            <a:normAutofit/>
          </a:bodyPr>
          <a:lstStyle/>
          <a:p>
            <a:pPr algn="l"/>
            <a:r>
              <a:rPr lang="cs-CZ" sz="7200" dirty="0" smtClean="0">
                <a:solidFill>
                  <a:schemeClr val="tx2"/>
                </a:solidFill>
              </a:rPr>
              <a:t>NEKOVY</a:t>
            </a:r>
            <a:r>
              <a:rPr lang="cs-CZ" sz="6000" dirty="0" smtClean="0">
                <a:solidFill>
                  <a:schemeClr val="tx2"/>
                </a:solidFill>
              </a:rPr>
              <a:t>   kyslík</a:t>
            </a:r>
            <a:endParaRPr lang="cs-CZ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Doplňte podle periodické tabulky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latinský název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značka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skupina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perioda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počet p</a:t>
            </a:r>
            <a:r>
              <a:rPr lang="cs-CZ" altLang="cs-CZ" sz="2800" baseline="30000"/>
              <a:t>+</a:t>
            </a:r>
            <a:r>
              <a:rPr lang="cs-CZ" altLang="cs-CZ" sz="2800"/>
              <a:t>,e</a:t>
            </a:r>
            <a:r>
              <a:rPr lang="cs-CZ" altLang="cs-CZ" sz="2800" baseline="30000"/>
              <a:t>-</a:t>
            </a:r>
            <a:r>
              <a:rPr lang="cs-CZ" altLang="cs-CZ" sz="2800"/>
              <a:t>,n</a:t>
            </a:r>
            <a:r>
              <a:rPr lang="cs-CZ" altLang="cs-CZ" sz="2800" baseline="30000"/>
              <a:t>o</a:t>
            </a:r>
            <a:endParaRPr lang="cs-CZ" altLang="cs-CZ" sz="2800"/>
          </a:p>
          <a:p>
            <a:pPr>
              <a:lnSpc>
                <a:spcPct val="90000"/>
              </a:lnSpc>
            </a:pPr>
            <a:r>
              <a:rPr lang="cs-CZ" altLang="cs-CZ" sz="2800"/>
              <a:t>počet val. elektronů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elektronegativita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vznik iontu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Kontrola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Oxygenium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O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VI.A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2.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8,8,16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3,5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cs-CZ" altLang="cs-CZ" sz="2800" baseline="30000" dirty="0" err="1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cs-CZ" altLang="cs-CZ" sz="2800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+ 2e</a:t>
            </a:r>
            <a:r>
              <a:rPr lang="cs-CZ" altLang="cs-CZ" sz="2800" baseline="30000" dirty="0">
                <a:solidFill>
                  <a:schemeClr val="accent1">
                    <a:lumMod val="75000"/>
                  </a:schemeClr>
                </a:solidFill>
              </a:rPr>
              <a:t>-             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cs-CZ" altLang="cs-CZ" sz="2800" baseline="-25000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endParaRPr lang="cs-CZ" alt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300192" y="5877272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65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5924"/>
            <a:ext cx="6871023" cy="67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9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467600" cy="64294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vzhled, vlastnosti a užití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bezbarvý plyn</a:t>
            </a:r>
          </a:p>
          <a:p>
            <a:endParaRPr lang="cs-CZ" dirty="0" smtClean="0"/>
          </a:p>
          <a:p>
            <a:r>
              <a:rPr lang="cs-CZ" dirty="0" smtClean="0"/>
              <a:t>bez zápachu</a:t>
            </a:r>
          </a:p>
          <a:p>
            <a:r>
              <a:rPr lang="cs-CZ" dirty="0" smtClean="0"/>
              <a:t>tvoří dvou nebo tříatomové molekuly</a:t>
            </a:r>
          </a:p>
          <a:p>
            <a:r>
              <a:rPr lang="cs-CZ" dirty="0" smtClean="0"/>
              <a:t>podporuje hoření, ale </a:t>
            </a:r>
            <a:r>
              <a:rPr lang="cs-CZ" dirty="0" smtClean="0">
                <a:solidFill>
                  <a:srgbClr val="FF0000"/>
                </a:solidFill>
              </a:rPr>
              <a:t>NEHOŘÍ!!!!</a:t>
            </a:r>
          </a:p>
          <a:p>
            <a:r>
              <a:rPr lang="cs-CZ" dirty="0" smtClean="0"/>
              <a:t>má větší hustotu než vzduch</a:t>
            </a:r>
          </a:p>
          <a:p>
            <a:endParaRPr lang="cs-CZ" dirty="0" smtClean="0"/>
          </a:p>
          <a:p>
            <a:r>
              <a:rPr lang="cs-CZ" dirty="0" smtClean="0"/>
              <a:t>kyslíkové přístroje (modrý pruh)</a:t>
            </a:r>
          </a:p>
          <a:p>
            <a:r>
              <a:rPr lang="cs-CZ" dirty="0" smtClean="0"/>
              <a:t>řezání a svařování kovů</a:t>
            </a:r>
          </a:p>
          <a:p>
            <a:r>
              <a:rPr lang="cs-CZ" dirty="0" smtClean="0"/>
              <a:t>podpora hoření</a:t>
            </a:r>
          </a:p>
          <a:p>
            <a:r>
              <a:rPr lang="cs-CZ" dirty="0"/>
              <a:t>z</a:t>
            </a:r>
            <a:r>
              <a:rPr lang="cs-CZ" dirty="0" smtClean="0"/>
              <a:t>působuje korozi, kažení potravin</a:t>
            </a:r>
            <a:endParaRPr lang="cs-CZ" dirty="0"/>
          </a:p>
        </p:txBody>
      </p:sp>
      <p:pic>
        <p:nvPicPr>
          <p:cNvPr id="8" name="Obrázek 7" descr="Liquid_Oxyg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2714620"/>
            <a:ext cx="1235670" cy="254318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786446" y="5357826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obr.č.1 </a:t>
            </a:r>
            <a:r>
              <a:rPr lang="cs-CZ" b="1" dirty="0" smtClean="0"/>
              <a:t>kapalný kyslík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tx1"/>
                </a:solidFill>
              </a:rPr>
              <a:t>Napište, kde se vyskytuje kyslík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altLang="cs-CZ" sz="2800" dirty="0"/>
              <a:t>Kontrola</a:t>
            </a:r>
          </a:p>
          <a:p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vzduch – 21 %</a:t>
            </a:r>
          </a:p>
          <a:p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voda</a:t>
            </a:r>
          </a:p>
          <a:p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Většina </a:t>
            </a:r>
            <a:r>
              <a:rPr lang="cs-CZ" altLang="cs-CZ" sz="2800" dirty="0" err="1">
                <a:solidFill>
                  <a:schemeClr val="accent1">
                    <a:lumMod val="75000"/>
                  </a:schemeClr>
                </a:solidFill>
              </a:rPr>
              <a:t>anorganic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>
              <a:buFontTx/>
              <a:buNone/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cs-CZ" altLang="cs-CZ" sz="2800" dirty="0" err="1">
                <a:solidFill>
                  <a:schemeClr val="accent1">
                    <a:lumMod val="75000"/>
                  </a:schemeClr>
                </a:solidFill>
              </a:rPr>
              <a:t>kých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 a organických</a:t>
            </a:r>
          </a:p>
          <a:p>
            <a:pPr>
              <a:buFontTx/>
              <a:buNone/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    sloučenin.</a:t>
            </a:r>
          </a:p>
          <a:p>
            <a:pPr>
              <a:buFontTx/>
              <a:buNone/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    Nejrozšířenější prvek </a:t>
            </a:r>
          </a:p>
          <a:p>
            <a:pPr>
              <a:buFontTx/>
              <a:buNone/>
            </a:pP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    v zemské kůře.</a:t>
            </a:r>
          </a:p>
        </p:txBody>
      </p:sp>
      <p:pic>
        <p:nvPicPr>
          <p:cNvPr id="9225" name="Picture 9" descr="_41186568_ozoneapnasa2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413" y="1600200"/>
            <a:ext cx="29225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8" name="Picture 12" descr="738px-Boelge_st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3938588"/>
            <a:ext cx="27940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88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altLang="cs-CZ" dirty="0"/>
              <a:t>Příprava kyslíku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Rozkladem peroxidu vodíku pomocí burelu</a:t>
            </a:r>
          </a:p>
          <a:p>
            <a:pPr>
              <a:buFontTx/>
              <a:buNone/>
            </a:pPr>
            <a:r>
              <a:rPr lang="cs-CZ" altLang="cs-CZ" dirty="0"/>
              <a:t>   2H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2  </a:t>
            </a:r>
            <a:r>
              <a:rPr lang="cs-CZ" altLang="cs-CZ" dirty="0">
                <a:cs typeface="Arial" panose="020B0604020202020204" pitchFamily="34" charset="0"/>
              </a:rPr>
              <a:t>→ 2H</a:t>
            </a:r>
            <a:r>
              <a:rPr lang="cs-CZ" altLang="cs-CZ" baseline="-25000" dirty="0">
                <a:cs typeface="Arial" panose="020B0604020202020204" pitchFamily="34" charset="0"/>
              </a:rPr>
              <a:t>2</a:t>
            </a:r>
            <a:r>
              <a:rPr lang="cs-CZ" altLang="cs-CZ" dirty="0">
                <a:cs typeface="Arial" panose="020B0604020202020204" pitchFamily="34" charset="0"/>
              </a:rPr>
              <a:t>O + O</a:t>
            </a:r>
            <a:r>
              <a:rPr lang="cs-CZ" altLang="cs-CZ" baseline="-25000" dirty="0">
                <a:cs typeface="Arial" panose="020B0604020202020204" pitchFamily="34" charset="0"/>
              </a:rPr>
              <a:t>2</a:t>
            </a:r>
            <a:r>
              <a:rPr lang="cs-CZ" altLang="cs-CZ" dirty="0">
                <a:cs typeface="Arial" panose="020B0604020202020204" pitchFamily="34" charset="0"/>
              </a:rPr>
              <a:t>  </a:t>
            </a:r>
          </a:p>
          <a:p>
            <a:r>
              <a:rPr lang="cs-CZ" altLang="cs-CZ" dirty="0"/>
              <a:t>Tepelným rozkladem manganistanu draselného.</a:t>
            </a:r>
          </a:p>
          <a:p>
            <a:r>
              <a:rPr lang="cs-CZ" altLang="cs-CZ" b="1" u="sng" dirty="0">
                <a:solidFill>
                  <a:schemeClr val="accent1">
                    <a:lumMod val="75000"/>
                  </a:schemeClr>
                </a:solidFill>
              </a:rPr>
              <a:t>Výroba – frakční destilací zkapalněného vzduchu</a:t>
            </a:r>
            <a:r>
              <a:rPr lang="cs-CZ" altLang="cs-CZ" dirty="0"/>
              <a:t>.</a:t>
            </a:r>
          </a:p>
          <a:p>
            <a:endParaRPr lang="cs-CZ" altLang="cs-CZ" dirty="0"/>
          </a:p>
          <a:p>
            <a:endParaRPr lang="cs-CZ" altLang="cs-CZ" dirty="0"/>
          </a:p>
          <a:p>
            <a:pPr>
              <a:buNone/>
            </a:pPr>
            <a:r>
              <a:rPr lang="cs-CZ" b="1" dirty="0"/>
              <a:t>Důkaz:</a:t>
            </a:r>
          </a:p>
          <a:p>
            <a:r>
              <a:rPr lang="cs-CZ" dirty="0"/>
              <a:t>rozhoření žhnoucí špejle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03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440</Words>
  <Application>Microsoft Office PowerPoint</Application>
  <PresentationFormat>Předvádění na obrazovce (4:3)</PresentationFormat>
  <Paragraphs>105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Tok</vt:lpstr>
      <vt:lpstr>Dobrý den osmáci, dnes jsem si připravila učivo na téma kyslík. Pozorně si prohlédněte prezentaci a udělejte zápis do sešitu!!</vt:lpstr>
      <vt:lpstr>Chemické prvky</vt:lpstr>
      <vt:lpstr>Prezentace aplikace PowerPoint</vt:lpstr>
      <vt:lpstr>NEKOVY   kyslík</vt:lpstr>
      <vt:lpstr>Doplňte podle periodické tabulky</vt:lpstr>
      <vt:lpstr>Prezentace aplikace PowerPoint</vt:lpstr>
      <vt:lpstr>vzhled, vlastnosti a užití</vt:lpstr>
      <vt:lpstr>Napište, kde se vyskytuje kyslík</vt:lpstr>
      <vt:lpstr>Příprava kyslíku</vt:lpstr>
      <vt:lpstr>výskyt v přírodě</vt:lpstr>
      <vt:lpstr>OZÓN O3</vt:lpstr>
      <vt:lpstr>ozon O3</vt:lpstr>
      <vt:lpstr>citace</vt:lpstr>
      <vt:lpstr>Zápis do sešitu:</vt:lpstr>
      <vt:lpstr>citace</vt:lpstr>
    </vt:vector>
  </TitlesOfParts>
  <Company>UNICORN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NEKOVY</dc:title>
  <dc:creator>UNICORN</dc:creator>
  <cp:lastModifiedBy>Lada Pospíšilová</cp:lastModifiedBy>
  <cp:revision>21</cp:revision>
  <dcterms:created xsi:type="dcterms:W3CDTF">2011-02-28T16:33:35Z</dcterms:created>
  <dcterms:modified xsi:type="dcterms:W3CDTF">2021-01-22T08:52:20Z</dcterms:modified>
</cp:coreProperties>
</file>