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2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0" r:id="rId16"/>
    <p:sldId id="269" r:id="rId17"/>
    <p:sldId id="271" r:id="rId18"/>
    <p:sldId id="284" r:id="rId19"/>
    <p:sldId id="274" r:id="rId20"/>
    <p:sldId id="276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A9EA6-5580-41E5-BBF6-F9471C95A92A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C3CCB-6D1C-402E-B0D6-F7210ABB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2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97BB-05AE-4FA0-A862-BE62E6794C0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28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3CCB-6D1C-402E-B0D6-F7210ABB10C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12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3AFBAAC-1F1D-4087-A1DF-114B6F5C28B5}" type="datetimeFigureOut">
              <a:rPr lang="cs-CZ" smtClean="0"/>
              <a:t>19.01.2021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DD0FCD-DE70-4B6B-B053-81732170637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a2CuxMLDY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JFMyReR6HBY" TargetMode="Externa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lZLXq-uwP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DVHrXciUvrKBh1r0UVKuEhHOm_uZ_wcw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0VaIyYk9Q&amp;list=PL579566D2B71153B4&amp;index=15" TargetMode="External"/><Relationship Id="rId2" Type="http://schemas.openxmlformats.org/officeDocument/2006/relationships/hyperlink" Target="http://www.videacesky.cz/navody-dokumenty-pokusy/kyslik-periodic-table-of-video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_gnpaAMiME" TargetMode="External"/><Relationship Id="rId2" Type="http://schemas.openxmlformats.org/officeDocument/2006/relationships/hyperlink" Target="https://www.youtube.com/watch?v=GKjICz8gsP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dY0JRbEUK2Y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2-Wa4cEYMTQ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Kovy, polokovy, nekovy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67027" cy="15282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Hezký den </a:t>
            </a:r>
            <a:r>
              <a:rPr lang="cs-CZ" smtClean="0"/>
              <a:t>osmáci,</a:t>
            </a:r>
          </a:p>
          <a:p>
            <a:r>
              <a:rPr lang="cs-CZ" smtClean="0"/>
              <a:t> </a:t>
            </a:r>
            <a:r>
              <a:rPr lang="cs-CZ" dirty="0" smtClean="0"/>
              <a:t>mrkněte se na </a:t>
            </a:r>
            <a:r>
              <a:rPr lang="cs-CZ" smtClean="0"/>
              <a:t>následující prezentaci </a:t>
            </a:r>
            <a:r>
              <a:rPr lang="cs-CZ" dirty="0" smtClean="0"/>
              <a:t>a udělejte si zápis do sešitu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Hezký den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Š.P.</a:t>
            </a:r>
            <a:endParaRPr lang="cs-CZ" dirty="0"/>
          </a:p>
        </p:txBody>
      </p:sp>
      <p:pic>
        <p:nvPicPr>
          <p:cNvPr id="1028" name="Picture 4" descr="Fotogalerie: Karel Kovář alias Kov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49129" cy="50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9269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Kovy alkalických zemin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55576" y="1340768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Jsou umístěny ve </a:t>
            </a:r>
            <a:r>
              <a:rPr lang="cs-CZ" sz="2800" b="1" dirty="0" smtClean="0"/>
              <a:t>II.A skupině</a:t>
            </a:r>
            <a:r>
              <a:rPr lang="cs-CZ" sz="2800" dirty="0" smtClean="0"/>
              <a:t>. V přírodě jsou pouze jako sloučeniny.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4608512" cy="339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412776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Hořčík Mg - </a:t>
            </a:r>
            <a:r>
              <a:rPr lang="cs-CZ" sz="2800" dirty="0" smtClean="0"/>
              <a:t>nerost magnezium, lehký kov, jeho slitiny se používají ke konstrukci aut, letadel, jízdních kol (je součástí chlorofylu)</a:t>
            </a:r>
            <a:endParaRPr lang="cs-CZ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6992"/>
            <a:ext cx="3048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64" y="3131071"/>
            <a:ext cx="2318571" cy="25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7568" y="908720"/>
            <a:ext cx="74188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Vápník </a:t>
            </a:r>
            <a:r>
              <a:rPr lang="cs-CZ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Ca- </a:t>
            </a:r>
            <a:r>
              <a:rPr lang="cs-CZ" sz="2800" dirty="0" smtClean="0"/>
              <a:t>součást nerostu kalcitu a horniny vápence, je v kostech a zubech.</a:t>
            </a:r>
          </a:p>
          <a:p>
            <a:r>
              <a:rPr lang="cs-CZ" sz="2800" dirty="0" smtClean="0"/>
              <a:t>Je to šedobílý kov, je součástí vápna, používá se při výrobě železa a oceli, ve stavebnictví a sochařství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8999"/>
            <a:ext cx="1953140" cy="26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38" y="383505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96" y="3920128"/>
            <a:ext cx="2614430" cy="174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1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70961" y="60152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Významné kovy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41942" y="1124744"/>
            <a:ext cx="46931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Hliník Al </a:t>
            </a:r>
            <a:r>
              <a:rPr lang="cs-CZ" sz="2800" dirty="0" smtClean="0"/>
              <a:t>– získává se z bauxitu, je to stříbrolesklý, měkký kov, dobře vede elektrický proud a teplo. Slouží k výrobě obalů, CD disků a duralu.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51920" y="3717032"/>
            <a:ext cx="49685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Olovo </a:t>
            </a:r>
            <a:r>
              <a:rPr lang="cs-CZ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Pb</a:t>
            </a:r>
            <a:r>
              <a:rPr lang="cs-CZ" sz="2800" dirty="0" smtClean="0"/>
              <a:t>- je v rudě galenitu, šedobílý, měkký, těžký a jedovatý kov. Pohlcuje rentgenové záření. Používá se k výrobě akumulátorů, střeliva aj.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36" y="1148439"/>
            <a:ext cx="2392351" cy="23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135594"/>
            <a:ext cx="2805901" cy="21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75856" y="3356992"/>
            <a:ext cx="245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4"/>
              </a:rPr>
              <a:t>https://www.youtube.com/watch?v=Ta2CuxMLDYY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072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3734" y="913981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Železo </a:t>
            </a:r>
            <a:r>
              <a:rPr lang="cs-CZ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Fe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smtClean="0"/>
              <a:t>– patří k nejrozšířenějším prvkům, je to stříbrolesklý, magnetický kov, který podléhá korozi. Slouží k výrobě litiny (topná tělesa a kotle)a ocele(konstrukce, koleje aj.)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36240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7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92696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Stříbro </a:t>
            </a:r>
            <a:r>
              <a:rPr lang="cs-CZ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Ag</a:t>
            </a:r>
            <a:r>
              <a:rPr lang="cs-CZ" sz="2800" dirty="0" smtClean="0"/>
              <a:t>- šedý, lesklý, měkký kov, nejlepší vodič el. Proudu a tepla. Výroba šperků, mincí, medailí a zrcadel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63888" y="2492896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Zinek </a:t>
            </a:r>
            <a:r>
              <a:rPr lang="cs-CZ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Zn</a:t>
            </a:r>
            <a:r>
              <a:rPr lang="cs-CZ" sz="2800" dirty="0" smtClean="0"/>
              <a:t>- v přírodě jako nerost sfalerit, je šedobílý, snadno tavitelný. Používá se jako ochrana proti korozi, výroba monočlánků a slitin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4709462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Rtuť </a:t>
            </a:r>
            <a:r>
              <a:rPr lang="cs-CZ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Hg</a:t>
            </a:r>
            <a:r>
              <a:rPr lang="cs-CZ" sz="2800" dirty="0" smtClean="0"/>
              <a:t>- kapalný kov, je stříbřitý a jedovatý, má velkou hustotu. Výroba teploměrů, zubní lékařství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83171"/>
            <a:ext cx="22002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6" y="293946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2053"/>
            <a:ext cx="2488307" cy="175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52656" y="2293134"/>
            <a:ext cx="153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5"/>
              </a:rPr>
              <a:t>https://www.youtube.com/watch?v=JFMyReR6HBY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448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Měď </a:t>
            </a:r>
            <a:r>
              <a:rPr lang="cs-CZ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Cu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800" dirty="0" smtClean="0"/>
              <a:t>– červenohnědý kov, výborně vede el. Proud a teplo, pokrývá se měděnkou. Využívá se v elektrotechnice, výroba varných kotlů a slitin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39952" y="329834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Zlato Au- </a:t>
            </a:r>
            <a:r>
              <a:rPr lang="cs-CZ" sz="2800" dirty="0" smtClean="0"/>
              <a:t>žlutý, lesklý, měkký kov, má dobrou el. Vodivost, odolný vůči kyselinám. Výroba šperků, medailí, zubní lékařství.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1291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42" y="3429000"/>
            <a:ext cx="2348030" cy="23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55976" y="278092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4"/>
              </a:rPr>
              <a:t>https://www.youtube.com/watch?v=NlZLXq-uwPI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841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548680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u="sng" dirty="0" smtClean="0">
                <a:solidFill>
                  <a:schemeClr val="bg2">
                    <a:lumMod val="50000"/>
                  </a:schemeClr>
                </a:solidFill>
              </a:rPr>
              <a:t>POLOKOVY</a:t>
            </a:r>
            <a:endParaRPr lang="cs-CZ" sz="3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1560" y="1196752"/>
            <a:ext cx="8208912" cy="4824536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Přechod mezi kovy a nekovy</a:t>
            </a:r>
          </a:p>
          <a:p>
            <a:r>
              <a:rPr lang="cs-CZ" altLang="cs-CZ" dirty="0"/>
              <a:t>Úhlopříčka v tabulce</a:t>
            </a:r>
          </a:p>
          <a:p>
            <a:r>
              <a:rPr lang="cs-CZ" altLang="cs-CZ" dirty="0"/>
              <a:t>B, Si, As, Te, </a:t>
            </a:r>
            <a:r>
              <a:rPr lang="cs-CZ" altLang="cs-CZ" dirty="0" smtClean="0"/>
              <a:t>At</a:t>
            </a:r>
          </a:p>
          <a:p>
            <a:pPr marL="68580" indent="0">
              <a:buNone/>
            </a:pPr>
            <a:r>
              <a:rPr lang="cs-CZ" altLang="cs-CZ" dirty="0" smtClean="0"/>
              <a:t>Využití: - polovodiče, v PC technice, mobilních telefonech</a:t>
            </a:r>
          </a:p>
          <a:p>
            <a:pPr marL="68580" indent="0">
              <a:buNone/>
            </a:pPr>
            <a:endParaRPr lang="cs-CZ" altLang="cs-CZ" dirty="0"/>
          </a:p>
          <a:p>
            <a:pPr marL="68580" indent="0"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B – </a:t>
            </a:r>
            <a:r>
              <a:rPr lang="cs-CZ" altLang="cs-CZ" dirty="0" smtClean="0"/>
              <a:t>vyráběn v malých množstvích</a:t>
            </a:r>
          </a:p>
          <a:p>
            <a:pPr marL="68580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- využití: tyče v jaderných reaktorech, pyrotechnika</a:t>
            </a:r>
          </a:p>
          <a:p>
            <a:pPr marL="68580" indent="0"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Si</a:t>
            </a:r>
            <a:r>
              <a:rPr lang="cs-CZ" altLang="cs-CZ" dirty="0" smtClean="0"/>
              <a:t> – struktura molekuly shodná s diamantem</a:t>
            </a:r>
          </a:p>
          <a:p>
            <a:pPr marL="68580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- využití: k výrobě čipů, výroba skla</a:t>
            </a:r>
          </a:p>
          <a:p>
            <a:pPr marL="6858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As </a:t>
            </a:r>
            <a:r>
              <a:rPr lang="cs-CZ" dirty="0">
                <a:solidFill>
                  <a:srgbClr val="FF0000"/>
                </a:solidFill>
              </a:rPr>
              <a:t>– </a:t>
            </a:r>
            <a:r>
              <a:rPr lang="cs-CZ" dirty="0"/>
              <a:t>šedá, lesklá krystalická látka, sloučeniny jsou jedovaté, výroba procesorů</a:t>
            </a:r>
          </a:p>
          <a:p>
            <a:pPr marL="68580" indent="0">
              <a:buNone/>
            </a:pPr>
            <a:endParaRPr lang="cs-CZ" altLang="cs-CZ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0247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b="1" u="sng" dirty="0" smtClean="0">
                <a:solidFill>
                  <a:schemeClr val="bg1">
                    <a:lumMod val="65000"/>
                  </a:schemeClr>
                </a:solidFill>
              </a:rPr>
              <a:t>NEKOVY</a:t>
            </a:r>
            <a:r>
              <a:rPr lang="cs-CZ" altLang="cs-CZ" sz="6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altLang="cs-CZ" sz="3100" b="1" dirty="0" smtClean="0">
                <a:solidFill>
                  <a:schemeClr val="bg1">
                    <a:lumMod val="65000"/>
                  </a:schemeClr>
                </a:solidFill>
              </a:rPr>
              <a:t>(20 prvků)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9744"/>
            <a:ext cx="8101012" cy="52292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rgbClr val="FF0000"/>
                </a:solidFill>
                <a:latin typeface="+mj-lt"/>
              </a:rPr>
              <a:t>nemají vlastnosti </a:t>
            </a:r>
            <a:r>
              <a:rPr lang="cs-CZ" altLang="cs-CZ" sz="3200" dirty="0" smtClean="0">
                <a:latin typeface="+mj-lt"/>
              </a:rPr>
              <a:t>kovů nebo mají jen některé z nich (např. tuha - el. vodivost)</a:t>
            </a:r>
          </a:p>
          <a:p>
            <a:pPr eaLnBrk="1" hangingPunct="1">
              <a:defRPr/>
            </a:pPr>
            <a:endParaRPr lang="cs-CZ" altLang="cs-CZ" sz="3200" dirty="0" smtClean="0">
              <a:latin typeface="+mj-lt"/>
            </a:endParaRPr>
          </a:p>
          <a:p>
            <a:pPr eaLnBrk="1" hangingPunct="1">
              <a:defRPr/>
            </a:pPr>
            <a:r>
              <a:rPr lang="cs-CZ" altLang="cs-CZ" sz="3200" dirty="0" smtClean="0">
                <a:latin typeface="+mj-lt"/>
              </a:rPr>
              <a:t>nemají kovový lesk, nevedou elektřinu ani teplo, nejsou tažné ani kujné</a:t>
            </a:r>
          </a:p>
          <a:p>
            <a:pPr eaLnBrk="1" hangingPunct="1">
              <a:defRPr/>
            </a:pPr>
            <a:r>
              <a:rPr lang="cs-CZ" altLang="cs-CZ" sz="3200" dirty="0" smtClean="0">
                <a:solidFill>
                  <a:srgbClr val="FF0000"/>
                </a:solidFill>
                <a:latin typeface="+mj-lt"/>
              </a:rPr>
              <a:t>jsou křehké</a:t>
            </a:r>
          </a:p>
          <a:p>
            <a:pPr eaLnBrk="1" hangingPunct="1">
              <a:defRPr/>
            </a:pPr>
            <a:r>
              <a:rPr lang="cs-CZ" altLang="cs-CZ" sz="3200" dirty="0" smtClean="0">
                <a:solidFill>
                  <a:srgbClr val="FF0000"/>
                </a:solidFill>
                <a:latin typeface="+mj-lt"/>
              </a:rPr>
              <a:t>mají vysokou elektronegativitu</a:t>
            </a:r>
          </a:p>
          <a:p>
            <a:pPr eaLnBrk="1" hangingPunct="1">
              <a:defRPr/>
            </a:pPr>
            <a:endParaRPr lang="cs-CZ" altLang="cs-CZ" sz="3200" dirty="0" smtClean="0">
              <a:latin typeface="+mj-lt"/>
            </a:endParaRPr>
          </a:p>
          <a:p>
            <a:pPr eaLnBrk="1" hangingPunct="1">
              <a:defRPr/>
            </a:pPr>
            <a:r>
              <a:rPr lang="cs-CZ" altLang="cs-CZ" sz="3200" dirty="0" smtClean="0">
                <a:latin typeface="+mj-lt"/>
              </a:rPr>
              <a:t>H, C, N, O, F, P, S, Cl, Br, I, vzácné plyny </a:t>
            </a:r>
          </a:p>
        </p:txBody>
      </p:sp>
    </p:spTree>
    <p:extLst>
      <p:ext uri="{BB962C8B-B14F-4D97-AF65-F5344CB8AC3E}">
        <p14:creationId xmlns:p14="http://schemas.microsoft.com/office/powerpoint/2010/main" val="23539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476672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VODÍK</a:t>
            </a:r>
          </a:p>
          <a:p>
            <a:r>
              <a:rPr lang="cs-CZ" sz="2800" dirty="0"/>
              <a:t>Je to nejlehčí prvek, tvoří dvouatomové molekuly </a:t>
            </a:r>
            <a:r>
              <a:rPr lang="cs-CZ" sz="2800" dirty="0" smtClean="0"/>
              <a:t>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. </a:t>
            </a:r>
            <a:r>
              <a:rPr lang="cs-CZ" sz="2800" dirty="0"/>
              <a:t>Je hořlavý, se vzduchem výbušný, vyskytuje se pouze ve sloučeninách např. H</a:t>
            </a:r>
            <a:r>
              <a:rPr lang="cs-CZ" sz="2800" baseline="-25000" dirty="0"/>
              <a:t>2</a:t>
            </a:r>
            <a:r>
              <a:rPr lang="cs-CZ" sz="2800" dirty="0"/>
              <a:t>O. Je nejrozšířenějším prvkem ve vesmíru. Používá se ke svařování a řezání </a:t>
            </a:r>
            <a:r>
              <a:rPr lang="cs-CZ" sz="2800" dirty="0" smtClean="0"/>
              <a:t>kovů(červeně označené láhve), </a:t>
            </a:r>
            <a:r>
              <a:rPr lang="cs-CZ" sz="2800" dirty="0"/>
              <a:t>jako raketové palivo.  </a:t>
            </a:r>
          </a:p>
          <a:p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11960" y="6087375"/>
            <a:ext cx="42163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hlinkClick r:id="rId2"/>
              </a:rPr>
              <a:t>https://www.youtube.com/playlist?list=PLDVHrXciUvrKBh1r0UVKuEhHOm_uZ_wcw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3408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659563" y="2633663"/>
            <a:ext cx="433387" cy="433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956550" y="3913188"/>
            <a:ext cx="431800" cy="431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513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70862" cy="531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Všechny prvky v tabulce můžeme rozdělit na 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</a:rPr>
              <a:t>kovy, nekovy a polokovy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1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4"/>
            <a:ext cx="80648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KYSLÍK </a:t>
            </a:r>
          </a:p>
          <a:p>
            <a:r>
              <a:rPr lang="cs-CZ" sz="2800" dirty="0" smtClean="0"/>
              <a:t>Nejrozšířenější prvek na Zemi, tvoří mnoho sloučenin. Je </a:t>
            </a:r>
            <a:r>
              <a:rPr lang="cs-CZ" sz="2800" dirty="0"/>
              <a:t>to bezbarvý plyn těžší než vzduch. Je důležitý pro dýchání, řezání a sváření kovů</a:t>
            </a:r>
            <a:r>
              <a:rPr lang="cs-CZ" sz="2800" dirty="0" smtClean="0"/>
              <a:t>, podporuje hoření</a:t>
            </a:r>
            <a:r>
              <a:rPr lang="cs-CZ" sz="2800" dirty="0"/>
              <a:t>, lékařství aj. Může být i škodlivý – rezavění, tlení dřeva, kažení potravin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Vyskytuje se buď jako O</a:t>
            </a:r>
            <a:r>
              <a:rPr lang="cs-CZ" sz="2800" baseline="-25000" dirty="0" smtClean="0"/>
              <a:t>2 </a:t>
            </a:r>
            <a:r>
              <a:rPr lang="cs-CZ" sz="2800" dirty="0" smtClean="0"/>
              <a:t>(ten, který dýcháme) nebo </a:t>
            </a:r>
            <a:r>
              <a:rPr lang="cs-CZ" sz="2800" b="1" i="1" u="sng" dirty="0"/>
              <a:t>Ozón</a:t>
            </a:r>
            <a:r>
              <a:rPr lang="cs-CZ" sz="2800" dirty="0"/>
              <a:t> – O</a:t>
            </a:r>
            <a:r>
              <a:rPr lang="cs-CZ" sz="2800" baseline="-25000" dirty="0"/>
              <a:t>3 </a:t>
            </a:r>
            <a:r>
              <a:rPr lang="cs-CZ" sz="2800" dirty="0"/>
              <a:t> vzniká z kyslíku vlivem slunečního záření a el. Výbojů (blesk), 20-35 km nad Zemí je </a:t>
            </a:r>
            <a:r>
              <a:rPr lang="cs-CZ" sz="28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ozónová vrstva</a:t>
            </a:r>
            <a:r>
              <a:rPr lang="cs-CZ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800" dirty="0"/>
              <a:t>– chrání nás před nebezpečným vesmírným zářením. V současnosti je narušována → </a:t>
            </a:r>
            <a:r>
              <a:rPr lang="cs-CZ" sz="28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ozónová díra</a:t>
            </a:r>
            <a:r>
              <a:rPr lang="cs-CZ" sz="2800" i="1" dirty="0" smtClean="0"/>
              <a:t>.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 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60534" y="6206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2"/>
              </a:rPr>
              <a:t>http://www.videacesky.cz/navody-dokumenty-pokusy/kyslik-periodic-table-of-videos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32240" y="342900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3"/>
              </a:rPr>
              <a:t>https://www.youtube.com/watch?v=xf0VaIyYk9Q&amp;list=PL579566D2B71153B4&amp;index=15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999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908720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SÍRA</a:t>
            </a:r>
            <a:r>
              <a:rPr lang="cs-CZ" sz="2800" i="1" dirty="0" smtClean="0"/>
              <a:t> </a:t>
            </a:r>
          </a:p>
          <a:p>
            <a:r>
              <a:rPr lang="cs-CZ" sz="2800" dirty="0" smtClean="0"/>
              <a:t>Má </a:t>
            </a:r>
            <a:r>
              <a:rPr lang="cs-CZ" sz="2800" dirty="0"/>
              <a:t>nízkou teplotu tání, je </a:t>
            </a:r>
            <a:r>
              <a:rPr lang="cs-CZ" sz="2800" dirty="0" smtClean="0"/>
              <a:t>to žlutá </a:t>
            </a:r>
            <a:r>
              <a:rPr lang="cs-CZ" sz="2800" dirty="0"/>
              <a:t>pevná </a:t>
            </a:r>
            <a:r>
              <a:rPr lang="cs-CZ" sz="2800" dirty="0" smtClean="0"/>
              <a:t>a křehká </a:t>
            </a:r>
            <a:r>
              <a:rPr lang="cs-CZ" sz="2800" dirty="0"/>
              <a:t>látka, tvoří různé formy- </a:t>
            </a:r>
          </a:p>
          <a:p>
            <a:r>
              <a:rPr lang="cs-CZ" sz="2800" dirty="0" smtClean="0"/>
              <a:t>prášková</a:t>
            </a:r>
            <a:r>
              <a:rPr lang="cs-CZ" sz="2800" dirty="0"/>
              <a:t>, </a:t>
            </a:r>
            <a:r>
              <a:rPr lang="cs-CZ" sz="2800" dirty="0" smtClean="0"/>
              <a:t>krystalická.</a:t>
            </a:r>
          </a:p>
          <a:p>
            <a:r>
              <a:rPr lang="cs-CZ" sz="2800" dirty="0" smtClean="0"/>
              <a:t>Využívá </a:t>
            </a:r>
            <a:r>
              <a:rPr lang="cs-CZ" sz="2800" dirty="0"/>
              <a:t>se k výrobě kyseliny sírové, pryže aj.</a:t>
            </a:r>
          </a:p>
          <a:p>
            <a:r>
              <a:rPr lang="cs-CZ" sz="2800" dirty="0"/>
              <a:t> </a:t>
            </a:r>
          </a:p>
          <a:p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03648" y="328498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2"/>
              </a:rPr>
              <a:t>https://www.youtube.com/watch?v=GKjICz8gsP8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64088" y="328498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3"/>
              </a:rPr>
              <a:t>https://www.youtube.com/watch?v=L_gnpaAMiME</a:t>
            </a:r>
            <a:endParaRPr lang="cs-CZ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2520280" cy="187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10986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8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836712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UHLÍK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Vyskytuje </a:t>
            </a:r>
            <a:r>
              <a:rPr lang="cs-CZ" sz="2800" dirty="0"/>
              <a:t>se jako </a:t>
            </a:r>
            <a:r>
              <a:rPr lang="cs-CZ" sz="2800" b="1" dirty="0"/>
              <a:t>diamant</a:t>
            </a:r>
            <a:r>
              <a:rPr lang="cs-CZ" sz="2800" dirty="0"/>
              <a:t> nebo </a:t>
            </a:r>
            <a:r>
              <a:rPr lang="cs-CZ" sz="2800" b="1" dirty="0" smtClean="0"/>
              <a:t>grafit </a:t>
            </a:r>
            <a:r>
              <a:rPr lang="cs-CZ" sz="2800" dirty="0" smtClean="0"/>
              <a:t>(vodič el. proudu, výroba tužek))- </a:t>
            </a:r>
            <a:r>
              <a:rPr lang="cs-CZ" sz="2800" dirty="0"/>
              <a:t>je v uhlí, v </a:t>
            </a:r>
            <a:r>
              <a:rPr lang="cs-CZ" sz="2800" dirty="0">
                <a:solidFill>
                  <a:schemeClr val="bg2">
                    <a:lumMod val="75000"/>
                  </a:schemeClr>
                </a:solidFill>
              </a:rPr>
              <a:t>těle organizmů</a:t>
            </a:r>
            <a:r>
              <a:rPr lang="cs-CZ" sz="2800" dirty="0"/>
              <a:t>, </a:t>
            </a:r>
            <a:r>
              <a:rPr lang="cs-CZ" sz="2800" dirty="0" smtClean="0"/>
              <a:t>ropě, zemním </a:t>
            </a:r>
            <a:r>
              <a:rPr lang="cs-CZ" sz="2800" dirty="0"/>
              <a:t>plynu aj. </a:t>
            </a:r>
            <a:endParaRPr lang="cs-CZ" sz="2800" dirty="0" smtClean="0"/>
          </a:p>
          <a:p>
            <a:r>
              <a:rPr lang="cs-CZ" sz="2800" dirty="0" smtClean="0"/>
              <a:t>Uměle </a:t>
            </a:r>
            <a:r>
              <a:rPr lang="cs-CZ" sz="2800" dirty="0"/>
              <a:t>se vyrábí </a:t>
            </a:r>
            <a:r>
              <a:rPr lang="cs-CZ" sz="2800" b="1" dirty="0"/>
              <a:t>saze</a:t>
            </a:r>
            <a:r>
              <a:rPr lang="cs-CZ" sz="2800" dirty="0"/>
              <a:t>- výroba pneumatik , </a:t>
            </a:r>
            <a:r>
              <a:rPr lang="cs-CZ" sz="2800" b="1" dirty="0"/>
              <a:t>koks</a:t>
            </a:r>
            <a:r>
              <a:rPr lang="cs-CZ" sz="2800" dirty="0"/>
              <a:t>- </a:t>
            </a:r>
            <a:r>
              <a:rPr lang="cs-CZ" sz="2800" dirty="0" smtClean="0"/>
              <a:t>palivo a výroba </a:t>
            </a:r>
            <a:r>
              <a:rPr lang="cs-CZ" sz="2800" dirty="0"/>
              <a:t>železa, </a:t>
            </a:r>
            <a:endParaRPr lang="cs-CZ" sz="2800" dirty="0" smtClean="0"/>
          </a:p>
          <a:p>
            <a:r>
              <a:rPr lang="cs-CZ" sz="2800" b="1" dirty="0" smtClean="0"/>
              <a:t>aktivní </a:t>
            </a:r>
            <a:r>
              <a:rPr lang="cs-CZ" sz="2800" b="1" dirty="0"/>
              <a:t>uhlí</a:t>
            </a:r>
            <a:r>
              <a:rPr lang="cs-CZ" sz="2800" dirty="0"/>
              <a:t> – je schopné na svůj povrch zachycovat </a:t>
            </a:r>
            <a:r>
              <a:rPr lang="cs-CZ" sz="2800" dirty="0" smtClean="0"/>
              <a:t>plyny</a:t>
            </a:r>
            <a:r>
              <a:rPr lang="cs-CZ" sz="2800" dirty="0"/>
              <a:t>, páry a barviva → </a:t>
            </a:r>
            <a:r>
              <a:rPr lang="cs-CZ" sz="2800" i="1" dirty="0">
                <a:solidFill>
                  <a:schemeClr val="bg2">
                    <a:lumMod val="75000"/>
                  </a:schemeClr>
                </a:solidFill>
              </a:rPr>
              <a:t>adsorpce</a:t>
            </a:r>
            <a:r>
              <a:rPr lang="cs-CZ" sz="2800" dirty="0"/>
              <a:t> (používá se jako filtr nebo </a:t>
            </a:r>
            <a:r>
              <a:rPr lang="cs-CZ" sz="2800" dirty="0" smtClean="0"/>
              <a:t>lék)</a:t>
            </a:r>
            <a:endParaRPr lang="cs-CZ" sz="2800" dirty="0"/>
          </a:p>
          <a:p>
            <a:endParaRPr lang="cs-CZ" sz="2800" dirty="0" smtClean="0"/>
          </a:p>
          <a:p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Otázka pro vás: 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Co jsou to fulereny?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486821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2"/>
              </a:rPr>
              <a:t>https://www.youtube.com/watch?v=dY0JRbEUK2Y</a:t>
            </a:r>
            <a:endParaRPr lang="cs-CZ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332484" cy="174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592578" cy="169088"/>
          </a:xfrm>
        </p:spPr>
        <p:txBody>
          <a:bodyPr>
            <a:normAutofit fontScale="90000"/>
          </a:bodyPr>
          <a:lstStyle/>
          <a:p>
            <a:r>
              <a:rPr lang="cs-CZ" sz="1800" dirty="0" smtClean="0"/>
              <a:t>Zápis do sešitu: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052736"/>
            <a:ext cx="6777317" cy="3508977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cs-CZ" sz="8000" b="1" u="sng" dirty="0"/>
              <a:t>Kovy, polokovy, </a:t>
            </a:r>
            <a:r>
              <a:rPr lang="cs-CZ" sz="8000" b="1" u="sng" dirty="0" smtClean="0"/>
              <a:t>nekovy</a:t>
            </a:r>
          </a:p>
          <a:p>
            <a:r>
              <a:rPr lang="cs-CZ" sz="8000" b="1" u="sng" dirty="0" smtClean="0"/>
              <a:t>KOVY: </a:t>
            </a:r>
            <a:r>
              <a:rPr lang="cs-CZ" sz="8000" dirty="0"/>
              <a:t>Tvoří 4/5 všech prvků.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8000" dirty="0" smtClean="0"/>
              <a:t>dobrá </a:t>
            </a:r>
            <a:r>
              <a:rPr lang="cs-CZ" sz="8000" dirty="0"/>
              <a:t>elektrickou a tepelnou vodivost,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8000" dirty="0"/>
              <a:t>kovový lesk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8000" dirty="0"/>
              <a:t>a dají se opracovávat – jsou kujné a tažné</a:t>
            </a:r>
            <a:r>
              <a:rPr lang="cs-CZ" sz="8000" dirty="0" smtClean="0"/>
              <a:t>.</a:t>
            </a:r>
          </a:p>
          <a:p>
            <a:r>
              <a:rPr lang="cs-CZ" sz="8000" b="1" i="1" u="sng" dirty="0" smtClean="0">
                <a:solidFill>
                  <a:schemeClr val="bg2">
                    <a:lumMod val="50000"/>
                  </a:schemeClr>
                </a:solidFill>
              </a:rPr>
              <a:t>POLOKOVY</a:t>
            </a:r>
          </a:p>
          <a:p>
            <a:pPr marL="68580" indent="0">
              <a:buNone/>
            </a:pPr>
            <a:r>
              <a:rPr lang="cs-CZ" altLang="cs-CZ" sz="8000" dirty="0" smtClean="0"/>
              <a:t>-  přechod </a:t>
            </a:r>
            <a:r>
              <a:rPr lang="cs-CZ" altLang="cs-CZ" sz="8000" dirty="0"/>
              <a:t>mezi kovy a </a:t>
            </a:r>
            <a:r>
              <a:rPr lang="cs-CZ" altLang="cs-CZ" sz="8000" dirty="0" smtClean="0"/>
              <a:t>nekovy (úhlopříčka </a:t>
            </a:r>
            <a:r>
              <a:rPr lang="cs-CZ" altLang="cs-CZ" sz="8000" dirty="0"/>
              <a:t>v </a:t>
            </a:r>
            <a:r>
              <a:rPr lang="cs-CZ" altLang="cs-CZ" sz="8000" dirty="0" smtClean="0"/>
              <a:t>tabulce)</a:t>
            </a:r>
            <a:endParaRPr lang="cs-CZ" altLang="cs-CZ" sz="8000" dirty="0"/>
          </a:p>
          <a:p>
            <a:pPr marL="68580" indent="0">
              <a:buNone/>
            </a:pPr>
            <a:r>
              <a:rPr lang="cs-CZ" altLang="cs-CZ" sz="8000" dirty="0" smtClean="0"/>
              <a:t>- B – jaderná energetika , Si - čipy, </a:t>
            </a:r>
            <a:r>
              <a:rPr lang="cs-CZ" altLang="cs-CZ" sz="8000" dirty="0"/>
              <a:t>As, Te, At</a:t>
            </a:r>
          </a:p>
          <a:p>
            <a:pPr marL="68580" indent="0">
              <a:buNone/>
            </a:pPr>
            <a:r>
              <a:rPr lang="cs-CZ" altLang="cs-CZ" sz="8000" dirty="0" smtClean="0"/>
              <a:t>- Využití</a:t>
            </a:r>
            <a:r>
              <a:rPr lang="cs-CZ" altLang="cs-CZ" sz="8000" dirty="0"/>
              <a:t>: - polovodiče, v PC technice, mobilních </a:t>
            </a:r>
            <a:r>
              <a:rPr lang="cs-CZ" altLang="cs-CZ" sz="8000" dirty="0" smtClean="0"/>
              <a:t>telefonech</a:t>
            </a:r>
          </a:p>
          <a:p>
            <a:pPr marL="68580" indent="0">
              <a:buNone/>
            </a:pPr>
            <a:r>
              <a:rPr lang="cs-CZ" altLang="cs-CZ" sz="8000" b="1" u="sng" dirty="0">
                <a:solidFill>
                  <a:schemeClr val="tx1"/>
                </a:solidFill>
              </a:rPr>
              <a:t>NEKOVY</a:t>
            </a:r>
            <a:r>
              <a:rPr lang="cs-CZ" altLang="cs-CZ" sz="8000" b="1" dirty="0">
                <a:solidFill>
                  <a:schemeClr val="tx1"/>
                </a:solidFill>
              </a:rPr>
              <a:t> (20 prvků</a:t>
            </a:r>
            <a:r>
              <a:rPr lang="cs-CZ" altLang="cs-CZ" sz="8000" b="1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altLang="cs-CZ" sz="8000" dirty="0">
                <a:solidFill>
                  <a:srgbClr val="FF0000"/>
                </a:solidFill>
              </a:rPr>
              <a:t>nemají vlastnosti </a:t>
            </a:r>
            <a:r>
              <a:rPr lang="cs-CZ" altLang="cs-CZ" sz="8000" dirty="0"/>
              <a:t>kovů nebo mají jen některé z nich (např. tuha - el. vodivost</a:t>
            </a:r>
            <a:r>
              <a:rPr lang="cs-CZ" altLang="cs-CZ" sz="8000" dirty="0" smtClean="0"/>
              <a:t>)</a:t>
            </a:r>
            <a:endParaRPr lang="cs-CZ" altLang="cs-CZ" sz="8000" dirty="0"/>
          </a:p>
          <a:p>
            <a:pPr>
              <a:defRPr/>
            </a:pPr>
            <a:r>
              <a:rPr lang="cs-CZ" altLang="cs-CZ" sz="8000" dirty="0"/>
              <a:t>nemají kovový lesk, nevedou elektřinu ani teplo, nejsou tažné ani kujné</a:t>
            </a:r>
          </a:p>
          <a:p>
            <a:pPr>
              <a:defRPr/>
            </a:pPr>
            <a:r>
              <a:rPr lang="cs-CZ" altLang="cs-CZ" sz="8000" dirty="0">
                <a:solidFill>
                  <a:srgbClr val="FF0000"/>
                </a:solidFill>
              </a:rPr>
              <a:t>jsou křehké</a:t>
            </a:r>
          </a:p>
          <a:p>
            <a:pPr marL="68580" indent="0">
              <a:buNone/>
            </a:pPr>
            <a:endParaRPr lang="cs-CZ" altLang="cs-CZ" sz="17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cs-CZ" sz="16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  <a:p>
            <a:pPr marL="68580" indent="0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8229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08797" y="486132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u="sng" dirty="0">
                <a:solidFill>
                  <a:schemeClr val="bg2">
                    <a:lumMod val="50000"/>
                  </a:schemeClr>
                </a:solidFill>
              </a:rPr>
              <a:t>KOVY</a:t>
            </a:r>
            <a:endParaRPr lang="cs-CZ" sz="3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27010" y="1309539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Tvoří 4/5 všech prvků</a:t>
            </a:r>
            <a:r>
              <a:rPr lang="cs-CZ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/>
              <a:t>Mají dobrou elektrickou a tepelnou vodivost, 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kovový </a:t>
            </a:r>
            <a:r>
              <a:rPr lang="cs-CZ" sz="2800" dirty="0"/>
              <a:t>lesk 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a </a:t>
            </a:r>
            <a:r>
              <a:rPr lang="cs-CZ" sz="2800" dirty="0"/>
              <a:t>dají se opracovávat – jsou kujné a tažné. </a:t>
            </a:r>
          </a:p>
          <a:p>
            <a:r>
              <a:rPr lang="cs-CZ" sz="2800" dirty="0"/>
              <a:t> </a:t>
            </a:r>
          </a:p>
          <a:p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54" y="4715048"/>
            <a:ext cx="2002563" cy="14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30005"/>
            <a:ext cx="1962626" cy="14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48969"/>
            <a:ext cx="2200264" cy="12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7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0309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Rozdělení kovů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026314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dirty="0" smtClean="0"/>
              <a:t>Podle hustoty: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a) </a:t>
            </a:r>
            <a:r>
              <a:rPr lang="cs-CZ" sz="2800" i="1" dirty="0" smtClean="0"/>
              <a:t>lehké</a:t>
            </a:r>
            <a:r>
              <a:rPr lang="cs-CZ" sz="2800" dirty="0" smtClean="0"/>
              <a:t> –Na, Al, Mg-mají nižší hustotu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b) </a:t>
            </a:r>
            <a:r>
              <a:rPr lang="cs-CZ" sz="2800" i="1" dirty="0" smtClean="0"/>
              <a:t>těžké</a:t>
            </a:r>
            <a:r>
              <a:rPr lang="cs-CZ" sz="2800" dirty="0" smtClean="0"/>
              <a:t>- </a:t>
            </a:r>
            <a:r>
              <a:rPr lang="cs-CZ" sz="2800" dirty="0" err="1" smtClean="0"/>
              <a:t>Pb</a:t>
            </a:r>
            <a:r>
              <a:rPr lang="cs-CZ" sz="2800" dirty="0" smtClean="0"/>
              <a:t>, </a:t>
            </a:r>
            <a:r>
              <a:rPr lang="cs-CZ" sz="2800" dirty="0" err="1" smtClean="0"/>
              <a:t>Fe</a:t>
            </a:r>
            <a:r>
              <a:rPr lang="cs-CZ" sz="2800" dirty="0" smtClean="0"/>
              <a:t>, - mají vyšší hustotu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11309"/>
            <a:ext cx="1773687" cy="13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91" y="2411309"/>
            <a:ext cx="1895629" cy="14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2292" y="384405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2. Podle stálosti na vzduchu: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a) </a:t>
            </a:r>
            <a:r>
              <a:rPr lang="cs-CZ" sz="2800" i="1" dirty="0" smtClean="0"/>
              <a:t>ušlechtilé</a:t>
            </a:r>
            <a:r>
              <a:rPr lang="cs-CZ" sz="2800" dirty="0" smtClean="0"/>
              <a:t>- Au, </a:t>
            </a:r>
            <a:r>
              <a:rPr lang="cs-CZ" sz="2800" dirty="0" err="1" smtClean="0"/>
              <a:t>Pt</a:t>
            </a:r>
            <a:r>
              <a:rPr lang="cs-CZ" sz="2800" dirty="0" smtClean="0"/>
              <a:t>-málo reaktivní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b) </a:t>
            </a:r>
            <a:r>
              <a:rPr lang="cs-CZ" sz="2800" i="1" dirty="0" smtClean="0"/>
              <a:t>neušlechtilé</a:t>
            </a:r>
            <a:r>
              <a:rPr lang="cs-CZ" sz="2800" dirty="0" smtClean="0"/>
              <a:t>- </a:t>
            </a:r>
            <a:r>
              <a:rPr lang="cs-CZ" sz="2800" dirty="0" err="1" smtClean="0"/>
              <a:t>Fe</a:t>
            </a:r>
            <a:r>
              <a:rPr lang="cs-CZ" sz="2800" dirty="0" smtClean="0"/>
              <a:t>, </a:t>
            </a:r>
            <a:r>
              <a:rPr lang="cs-CZ" sz="2800" dirty="0" err="1" smtClean="0"/>
              <a:t>Li</a:t>
            </a:r>
            <a:r>
              <a:rPr lang="cs-CZ" sz="2800" dirty="0" smtClean="0"/>
              <a:t>- velmi reaktivní</a:t>
            </a:r>
            <a:endParaRPr lang="cs-CZ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730" y="5229047"/>
            <a:ext cx="1600174" cy="117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047"/>
            <a:ext cx="10048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6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26876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3. Podle dostupnosti a ceny: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a) </a:t>
            </a:r>
            <a:r>
              <a:rPr lang="cs-CZ" sz="2800" i="1" dirty="0" smtClean="0"/>
              <a:t>drahé</a:t>
            </a:r>
            <a:r>
              <a:rPr lang="cs-CZ" sz="2800" dirty="0" smtClean="0"/>
              <a:t>-Au, </a:t>
            </a:r>
            <a:r>
              <a:rPr lang="cs-CZ" sz="2800" dirty="0" err="1" smtClean="0"/>
              <a:t>Ag</a:t>
            </a:r>
            <a:r>
              <a:rPr lang="cs-CZ" sz="2800" dirty="0" smtClean="0"/>
              <a:t>, </a:t>
            </a:r>
            <a:r>
              <a:rPr lang="cs-CZ" sz="2800" dirty="0" err="1" smtClean="0"/>
              <a:t>Pt</a:t>
            </a: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dirty="0" smtClean="0"/>
              <a:t>   b) </a:t>
            </a:r>
            <a:r>
              <a:rPr lang="cs-CZ" sz="2800" i="1" dirty="0" smtClean="0"/>
              <a:t>ostatní</a:t>
            </a:r>
            <a:r>
              <a:rPr lang="cs-CZ" sz="2800" dirty="0" smtClean="0"/>
              <a:t> – </a:t>
            </a:r>
            <a:r>
              <a:rPr lang="cs-CZ" sz="2800" dirty="0" err="1" smtClean="0"/>
              <a:t>Fe</a:t>
            </a:r>
            <a:r>
              <a:rPr lang="cs-CZ" sz="2800" dirty="0" smtClean="0"/>
              <a:t>, </a:t>
            </a:r>
            <a:r>
              <a:rPr lang="cs-CZ" sz="2800" dirty="0" err="1" smtClean="0"/>
              <a:t>Zn</a:t>
            </a:r>
            <a:r>
              <a:rPr lang="cs-CZ" sz="2800" dirty="0" smtClean="0"/>
              <a:t>, Al 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8796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05273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Často se používají </a:t>
            </a:r>
            <a:r>
              <a:rPr lang="cs-CZ" sz="2800" dirty="0" smtClean="0"/>
              <a:t> </a:t>
            </a:r>
            <a:r>
              <a:rPr lang="cs-CZ" sz="2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slitiny </a:t>
            </a:r>
            <a:r>
              <a:rPr lang="cs-CZ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kovů</a:t>
            </a:r>
            <a:r>
              <a:rPr lang="cs-CZ" sz="2800" i="1" u="sng" dirty="0"/>
              <a:t>: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77281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>
                <a:solidFill>
                  <a:schemeClr val="tx2">
                    <a:lumMod val="75000"/>
                  </a:schemeClr>
                </a:solidFill>
              </a:rPr>
              <a:t>Bronz</a:t>
            </a:r>
            <a:r>
              <a:rPr lang="cs-CZ" sz="2800" dirty="0"/>
              <a:t> – </a:t>
            </a:r>
            <a:r>
              <a:rPr lang="cs-CZ" sz="2800" dirty="0" err="1"/>
              <a:t>Cu</a:t>
            </a:r>
            <a:r>
              <a:rPr lang="cs-CZ" sz="2800" dirty="0"/>
              <a:t> + </a:t>
            </a:r>
            <a:r>
              <a:rPr lang="cs-CZ" sz="2800" dirty="0" err="1"/>
              <a:t>Sn</a:t>
            </a:r>
            <a:r>
              <a:rPr lang="cs-CZ" sz="2800" dirty="0"/>
              <a:t>- je tvrdší</a:t>
            </a:r>
          </a:p>
          <a:p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31923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39952" y="3460723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>
                <a:solidFill>
                  <a:schemeClr val="tx2">
                    <a:lumMod val="75000"/>
                  </a:schemeClr>
                </a:solidFill>
              </a:rPr>
              <a:t>Ocel</a:t>
            </a:r>
            <a:r>
              <a:rPr lang="cs-CZ" sz="2800" dirty="0"/>
              <a:t> – </a:t>
            </a:r>
            <a:r>
              <a:rPr lang="cs-CZ" sz="2800" dirty="0" err="1"/>
              <a:t>Fe</a:t>
            </a:r>
            <a:r>
              <a:rPr lang="cs-CZ" sz="2800" dirty="0"/>
              <a:t>+ jiné prvky- pevná a pružná</a:t>
            </a:r>
          </a:p>
          <a:p>
            <a:endParaRPr lang="cs-CZ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5159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5229200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>
                <a:solidFill>
                  <a:schemeClr val="tx2">
                    <a:lumMod val="75000"/>
                  </a:schemeClr>
                </a:solidFill>
              </a:rPr>
              <a:t>Pajka</a:t>
            </a:r>
            <a:r>
              <a:rPr lang="cs-CZ" sz="2800" dirty="0"/>
              <a:t> – </a:t>
            </a:r>
            <a:r>
              <a:rPr lang="cs-CZ" sz="2800" dirty="0" err="1"/>
              <a:t>Pb+Sn</a:t>
            </a:r>
            <a:r>
              <a:rPr lang="cs-CZ" sz="2800" dirty="0"/>
              <a:t> – má nižší teplotu tání</a:t>
            </a:r>
          </a:p>
          <a:p>
            <a:endParaRPr lang="cs-CZ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6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900127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>
                <a:solidFill>
                  <a:schemeClr val="tx2">
                    <a:lumMod val="75000"/>
                  </a:schemeClr>
                </a:solidFill>
              </a:rPr>
              <a:t>Mosaz</a:t>
            </a:r>
            <a:r>
              <a:rPr lang="cs-CZ" sz="2800" dirty="0"/>
              <a:t> – </a:t>
            </a:r>
            <a:r>
              <a:rPr lang="cs-CZ" sz="2800" dirty="0" err="1"/>
              <a:t>Cu+Zn</a:t>
            </a:r>
            <a:r>
              <a:rPr lang="cs-CZ" sz="2800" dirty="0"/>
              <a:t>- je tvrdší</a:t>
            </a:r>
          </a:p>
          <a:p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92248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35896" y="2363848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>
                <a:solidFill>
                  <a:schemeClr val="tx2">
                    <a:lumMod val="75000"/>
                  </a:schemeClr>
                </a:solidFill>
              </a:rPr>
              <a:t>Dural-</a:t>
            </a:r>
            <a:r>
              <a:rPr lang="cs-CZ" sz="2800" dirty="0"/>
              <a:t> </a:t>
            </a:r>
            <a:r>
              <a:rPr lang="cs-CZ" sz="2800" dirty="0" err="1"/>
              <a:t>Al+Mg</a:t>
            </a:r>
            <a:r>
              <a:rPr lang="cs-CZ" sz="2800" dirty="0"/>
              <a:t> a jiné prvky- tvrdší a pevnější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4157"/>
            <a:ext cx="1800200" cy="16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3612483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Povrch kovů se dlouhodobým působením vzduchu vznikají látky jiných vlastností → </a:t>
            </a:r>
            <a:r>
              <a:rPr lang="cs-CZ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koroze</a:t>
            </a:r>
            <a:r>
              <a:rPr lang="cs-CZ" sz="2800" dirty="0"/>
              <a:t>- probíhá pomalu za účinku kyslíku, vodní páry aj. (měď→ měděnka, železo → rez)</a:t>
            </a:r>
          </a:p>
          <a:p>
            <a:endParaRPr lang="cs-CZ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5445224"/>
            <a:ext cx="988931" cy="98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10" y="5385124"/>
            <a:ext cx="2239318" cy="11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20688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ALKALICKÉ KOVY</a:t>
            </a:r>
          </a:p>
          <a:p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340768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Jsou to kovy, nacházející se v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 první A </a:t>
            </a:r>
            <a:r>
              <a:rPr lang="cs-CZ" sz="2800" dirty="0"/>
              <a:t>skupině . </a:t>
            </a:r>
            <a:endParaRPr lang="cs-CZ" sz="2800" dirty="0" smtClean="0"/>
          </a:p>
          <a:p>
            <a:r>
              <a:rPr lang="cs-CZ" sz="2800" dirty="0" smtClean="0"/>
              <a:t>Jsou </a:t>
            </a:r>
            <a:r>
              <a:rPr lang="cs-CZ" sz="2800" dirty="0"/>
              <a:t>nestálé a velmi reaktivní → uchovávají se v kapalinách (petrolej) zabraňujících přístupu vzduchu. </a:t>
            </a:r>
            <a:endParaRPr lang="cs-CZ" sz="2800" dirty="0" smtClean="0"/>
          </a:p>
          <a:p>
            <a:r>
              <a:rPr lang="cs-CZ" sz="2800" dirty="0" smtClean="0"/>
              <a:t>Jsou </a:t>
            </a:r>
            <a:r>
              <a:rPr lang="cs-CZ" sz="2800" dirty="0"/>
              <a:t>měkké a na řezu kovově lesklé. </a:t>
            </a:r>
            <a:endParaRPr lang="cs-CZ" sz="2800" dirty="0" smtClean="0"/>
          </a:p>
          <a:p>
            <a:r>
              <a:rPr lang="cs-CZ" sz="2800" dirty="0" smtClean="0"/>
              <a:t>Jejich kationty barví plamen.</a:t>
            </a:r>
          </a:p>
          <a:p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04248" y="4378817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hlinkClick r:id="rId2"/>
              </a:rPr>
              <a:t>https://www.youtube.com/watch?v=2-Wa4cEYMTQ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83828"/>
            <a:ext cx="4295750" cy="194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908720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Tvoří </a:t>
            </a:r>
            <a:r>
              <a:rPr lang="cs-CZ" sz="2800" dirty="0"/>
              <a:t>mnoho sloučenin významných pro život např. </a:t>
            </a:r>
            <a:r>
              <a:rPr lang="cs-CZ" sz="2800" dirty="0" err="1"/>
              <a:t>NaCl</a:t>
            </a:r>
            <a:r>
              <a:rPr lang="cs-CZ" sz="2800" dirty="0"/>
              <a:t> (kuchyňská sůl) nebo mají praktické využití – </a:t>
            </a:r>
            <a:r>
              <a:rPr lang="cs-CZ" sz="2800" dirty="0" err="1"/>
              <a:t>prům</a:t>
            </a:r>
            <a:r>
              <a:rPr lang="cs-CZ" sz="2800" dirty="0"/>
              <a:t>. hnojiva, sklo, mýdlo</a:t>
            </a:r>
            <a:r>
              <a:rPr lang="cs-CZ" dirty="0"/>
              <a:t> </a:t>
            </a:r>
            <a:r>
              <a:rPr lang="cs-CZ" dirty="0" smtClean="0"/>
              <a:t>.</a:t>
            </a:r>
          </a:p>
          <a:p>
            <a:r>
              <a:rPr lang="cs-CZ" sz="2800" dirty="0" smtClean="0"/>
              <a:t>Páry sodíku se používají k plnění sodíkových výbojek. </a:t>
            </a:r>
          </a:p>
          <a:p>
            <a:r>
              <a:rPr lang="cs-CZ" sz="2800" dirty="0" smtClean="0"/>
              <a:t>Slitiny sodíku a draslíku jako chladící směs v jaderných reaktorech.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55077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8738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4046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Využití</a:t>
            </a:r>
            <a:endParaRPr lang="cs-CZ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lastní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AD0101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1641</TotalTime>
  <Words>998</Words>
  <Application>Microsoft Office PowerPoint</Application>
  <PresentationFormat>Předvádění na obrazovce (4:3)</PresentationFormat>
  <Paragraphs>126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2</vt:lpstr>
      <vt:lpstr>Austin</vt:lpstr>
      <vt:lpstr>Kovy, polokovy, nekovy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NEKOVY (20 prvků)</vt:lpstr>
      <vt:lpstr>Prezentace aplikace PowerPoint</vt:lpstr>
      <vt:lpstr>Prezentace aplikace PowerPoint</vt:lpstr>
      <vt:lpstr>Prezentace aplikace PowerPoint</vt:lpstr>
      <vt:lpstr>Prezentace aplikace PowerPoint</vt:lpstr>
      <vt:lpstr>Zápis do sešitu: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</dc:title>
  <dc:creator>Tomeckova</dc:creator>
  <cp:lastModifiedBy>Lada Pospíšilová</cp:lastModifiedBy>
  <cp:revision>16</cp:revision>
  <dcterms:created xsi:type="dcterms:W3CDTF">2015-01-27T18:44:38Z</dcterms:created>
  <dcterms:modified xsi:type="dcterms:W3CDTF">2021-01-19T11:00:38Z</dcterms:modified>
</cp:coreProperties>
</file>