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5" r:id="rId13"/>
    <p:sldId id="269" r:id="rId14"/>
    <p:sldId id="270" r:id="rId15"/>
    <p:sldId id="271" r:id="rId16"/>
    <p:sldId id="272" r:id="rId17"/>
    <p:sldId id="273" r:id="rId18"/>
    <p:sldId id="284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59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D48B"/>
    <a:srgbClr val="DDCD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D588-A7D0-4800-99C5-1078E76B0876}" type="datetimeFigureOut">
              <a:rPr lang="cs-CZ" smtClean="0"/>
              <a:pPr/>
              <a:t>17.01.2021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76B67-8A4D-4EA4-8759-64267CF349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D588-A7D0-4800-99C5-1078E76B0876}" type="datetimeFigureOut">
              <a:rPr lang="cs-CZ" smtClean="0"/>
              <a:pPr/>
              <a:t>17.01.2021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76B67-8A4D-4EA4-8759-64267CF349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D588-A7D0-4800-99C5-1078E76B0876}" type="datetimeFigureOut">
              <a:rPr lang="cs-CZ" smtClean="0"/>
              <a:pPr/>
              <a:t>17.01.2021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76B67-8A4D-4EA4-8759-64267CF349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D588-A7D0-4800-99C5-1078E76B0876}" type="datetimeFigureOut">
              <a:rPr lang="cs-CZ" smtClean="0"/>
              <a:pPr/>
              <a:t>17.01.2021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76B67-8A4D-4EA4-8759-64267CF349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D588-A7D0-4800-99C5-1078E76B0876}" type="datetimeFigureOut">
              <a:rPr lang="cs-CZ" smtClean="0"/>
              <a:pPr/>
              <a:t>17.01.2021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76B67-8A4D-4EA4-8759-64267CF349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D588-A7D0-4800-99C5-1078E76B0876}" type="datetimeFigureOut">
              <a:rPr lang="cs-CZ" smtClean="0"/>
              <a:pPr/>
              <a:t>17.01.2021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76B67-8A4D-4EA4-8759-64267CF349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D588-A7D0-4800-99C5-1078E76B0876}" type="datetimeFigureOut">
              <a:rPr lang="cs-CZ" smtClean="0"/>
              <a:pPr/>
              <a:t>17.01.2021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76B67-8A4D-4EA4-8759-64267CF349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D588-A7D0-4800-99C5-1078E76B0876}" type="datetimeFigureOut">
              <a:rPr lang="cs-CZ" smtClean="0"/>
              <a:pPr/>
              <a:t>17.01.2021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76B67-8A4D-4EA4-8759-64267CF349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D588-A7D0-4800-99C5-1078E76B0876}" type="datetimeFigureOut">
              <a:rPr lang="cs-CZ" smtClean="0"/>
              <a:pPr/>
              <a:t>17.01.2021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76B67-8A4D-4EA4-8759-64267CF349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D588-A7D0-4800-99C5-1078E76B0876}" type="datetimeFigureOut">
              <a:rPr lang="cs-CZ" smtClean="0"/>
              <a:pPr/>
              <a:t>17.01.2021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76B67-8A4D-4EA4-8759-64267CF349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D588-A7D0-4800-99C5-1078E76B0876}" type="datetimeFigureOut">
              <a:rPr lang="cs-CZ" smtClean="0"/>
              <a:pPr/>
              <a:t>17.01.2021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76B67-8A4D-4EA4-8759-64267CF349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48B">
            <a:alpha val="3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7D588-A7D0-4800-99C5-1078E76B0876}" type="datetimeFigureOut">
              <a:rPr lang="cs-CZ" smtClean="0"/>
              <a:pPr/>
              <a:t>17.01.2021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76B67-8A4D-4EA4-8759-64267CF3498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ps.google.com/maps?q=isola+d+elba&amp;hl=en&amp;ll=41.722131,13.666992&amp;spn=9.083611,26.784668&amp;sll=42.102542,-83.147424&amp;sspn=0.01764,0.052314&amp;vpsrc=6&amp;hnear=Elba&amp;t=h&amp;z=6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maps.google.com/maps?q=Jamestown,+Saint+Helena&amp;hl=en&amp;ll=-0.35156,21.796875&amp;spn=87.41411,214.277344&amp;sll=45.859444,-122.816944&amp;sspn=0.033115,0.104628&amp;vpsrc=6&amp;hnear=Jamestown,+St+Helena&amp;t=h&amp;z=3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Napoleon_Groot.jpg" TargetMode="External"/><Relationship Id="rId13" Type="http://schemas.openxmlformats.org/officeDocument/2006/relationships/hyperlink" Target="http://commons.wikimedia.org/wiki/File:L'imp%C3%A9ratriceMarie-Louise.jpg" TargetMode="External"/><Relationship Id="rId18" Type="http://schemas.openxmlformats.org/officeDocument/2006/relationships/hyperlink" Target="http://commons.wikimedia.org/wiki/File:Napoleon's_exile_to_Elba.jpg" TargetMode="External"/><Relationship Id="rId3" Type="http://schemas.openxmlformats.org/officeDocument/2006/relationships/hyperlink" Target="http://commons.wikimedia.org/wiki/File:Ajaccio.png" TargetMode="External"/><Relationship Id="rId7" Type="http://schemas.openxmlformats.org/officeDocument/2006/relationships/hyperlink" Target="http://commons.wikimedia.org/wiki/File:Spain.png" TargetMode="External"/><Relationship Id="rId12" Type="http://schemas.openxmlformats.org/officeDocument/2006/relationships/hyperlink" Target="http://commons.wikimedia.org/wiki/File:Joseph-Bonaparte.jpg" TargetMode="External"/><Relationship Id="rId17" Type="http://schemas.openxmlformats.org/officeDocument/2006/relationships/hyperlink" Target="http://commons.wikimedia.org/wiki/File:Battle_Of_The_Nations-Monument.jpg" TargetMode="External"/><Relationship Id="rId2" Type="http://schemas.openxmlformats.org/officeDocument/2006/relationships/hyperlink" Target="http://commons.wikimedia.org/wiki/File:Ajaccio_MN1JPG.jpg" TargetMode="External"/><Relationship Id="rId16" Type="http://schemas.openxmlformats.org/officeDocument/2006/relationships/hyperlink" Target="http://commons.wikimedia.org/wiki/File:Napoleons_retreat_from_moscow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Emprjose.jpg" TargetMode="External"/><Relationship Id="rId11" Type="http://schemas.openxmlformats.org/officeDocument/2006/relationships/hyperlink" Target="http://commons.wikimedia.org/wiki/File:Mohyla_miru_2.jpg" TargetMode="External"/><Relationship Id="rId5" Type="http://schemas.openxmlformats.org/officeDocument/2006/relationships/hyperlink" Target="http://commons.wikimedia.org/wiki/File:Josephine_de_Beauharnais,_Keizerin_der_Fransen.jpg" TargetMode="External"/><Relationship Id="rId15" Type="http://schemas.openxmlformats.org/officeDocument/2006/relationships/hyperlink" Target="http://commons.wikimedia.org/wiki/File:Kutuzovborodino.jpg" TargetMode="External"/><Relationship Id="rId10" Type="http://schemas.openxmlformats.org/officeDocument/2006/relationships/hyperlink" Target="http://commons.wikimedia.org/wiki/File:Alexander_I_of_Russia.PNG" TargetMode="External"/><Relationship Id="rId4" Type="http://schemas.openxmlformats.org/officeDocument/2006/relationships/hyperlink" Target="http://commons.wikimedia.org/wiki/File:Jacques-Louis_David,_The_Coronation_of_Napoleon_edit.jpg" TargetMode="External"/><Relationship Id="rId9" Type="http://schemas.openxmlformats.org/officeDocument/2006/relationships/hyperlink" Target="http://commons.wikimedia.org/wiki/File:FranciscusII.png" TargetMode="External"/><Relationship Id="rId14" Type="http://schemas.openxmlformats.org/officeDocument/2006/relationships/hyperlink" Target="http://commons.wikimedia.org/wiki/File:Jean-Baptiste_Isabey_003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1.%20HISTORIE.pptx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371930"/>
              </p:ext>
            </p:extLst>
          </p:nvPr>
        </p:nvGraphicFramePr>
        <p:xfrm>
          <a:off x="835025" y="101600"/>
          <a:ext cx="7270750" cy="645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3" imgW="10965824" imgH="9700404" progId="Word.Document.8">
                  <p:embed/>
                </p:oleObj>
              </mc:Choice>
              <mc:Fallback>
                <p:oleObj name="Document" r:id="rId3" imgW="10965824" imgH="9700404" progId="Word.Document.8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101600"/>
                        <a:ext cx="7270750" cy="645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953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439px-Alexander_I_of_Russi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69217" y="1428736"/>
            <a:ext cx="2874783" cy="3929090"/>
          </a:xfrm>
        </p:spPr>
      </p:pic>
      <p:pic>
        <p:nvPicPr>
          <p:cNvPr id="5" name="Obrázek 4" descr="FranciscusI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1525" y="1430226"/>
            <a:ext cx="3006701" cy="3927600"/>
          </a:xfrm>
          <a:prstGeom prst="rect">
            <a:avLst/>
          </a:prstGeom>
        </p:spPr>
      </p:pic>
      <p:pic>
        <p:nvPicPr>
          <p:cNvPr id="6" name="Obrázek 5" descr="485px-Napoleon_Gro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30226"/>
            <a:ext cx="3174810" cy="39276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28596" y="5661248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Napoleon I.</a:t>
            </a:r>
          </a:p>
          <a:p>
            <a:pPr algn="ctr"/>
            <a:r>
              <a:rPr lang="cs-CZ" sz="2800" b="1" dirty="0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Francie</a:t>
            </a:r>
            <a:endParaRPr lang="cs-CZ" sz="2800" b="1" dirty="0">
              <a:solidFill>
                <a:srgbClr val="E5D4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714744" y="5661248"/>
            <a:ext cx="2143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František II.</a:t>
            </a:r>
          </a:p>
          <a:p>
            <a:pPr algn="ctr"/>
            <a:r>
              <a:rPr lang="cs-CZ" sz="2800" b="1" dirty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cs-CZ" sz="2800" b="1" dirty="0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akousko</a:t>
            </a:r>
            <a:endParaRPr lang="cs-CZ" sz="2800" b="1" dirty="0">
              <a:solidFill>
                <a:srgbClr val="E5D4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715140" y="5661248"/>
            <a:ext cx="1928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Alexandr I.</a:t>
            </a:r>
          </a:p>
          <a:p>
            <a:pPr algn="ctr"/>
            <a:r>
              <a:rPr lang="cs-CZ" sz="2800" b="1" dirty="0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Rusko</a:t>
            </a:r>
            <a:endParaRPr lang="cs-CZ" sz="2800" b="1" dirty="0">
              <a:solidFill>
                <a:srgbClr val="E5D4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500298" y="415333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sz="3200" b="1" dirty="0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ktéři „bitvy tří císařů“</a:t>
            </a:r>
            <a:endParaRPr lang="cs-CZ" sz="3200" b="1" dirty="0">
              <a:solidFill>
                <a:srgbClr val="E5D4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5416581" cy="3643314"/>
          </a:xfrm>
        </p:spPr>
      </p:pic>
      <p:pic>
        <p:nvPicPr>
          <p:cNvPr id="5" name="Obrázek 4" descr="800px-Mohyla_miru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8810" y="3643314"/>
            <a:ext cx="5495190" cy="321468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429256" y="0"/>
            <a:ext cx="33575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zámek Slavkov u Brna – místo, kde před bitvou přenocovali František II. a Alexandr I., po bitvě pak Napoleon I.</a:t>
            </a:r>
            <a:endParaRPr lang="cs-CZ" sz="2800" b="1" dirty="0">
              <a:solidFill>
                <a:srgbClr val="E5D4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9551" y="5042118"/>
            <a:ext cx="35423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b="1" dirty="0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Mohyla míru na </a:t>
            </a:r>
            <a:r>
              <a:rPr lang="cs-CZ" sz="2800" b="1" dirty="0" err="1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Prackém</a:t>
            </a:r>
            <a:r>
              <a:rPr lang="cs-CZ" sz="2800" b="1" dirty="0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kopci, první mírový památník v Evropě (1910-1912)</a:t>
            </a:r>
            <a:endParaRPr lang="cs-CZ" sz="2800" b="1" dirty="0">
              <a:solidFill>
                <a:srgbClr val="E5D4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87504"/>
            <a:ext cx="8229600" cy="5305792"/>
          </a:xfrm>
          <a:noFill/>
        </p:spPr>
        <p:txBody>
          <a:bodyPr>
            <a:normAutofit/>
          </a:bodyPr>
          <a:lstStyle/>
          <a:p>
            <a:pPr algn="just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1806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Napoleon vytvořil ze 16 německých států tzv.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rýnský spolek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zanikla Svatá říše římská národa německého</a:t>
            </a:r>
            <a:endParaRPr lang="cs-CZ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cs-CZ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→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poslední císař SŘŘNN František II.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musel vzdát titulu a vládl jen jako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císař rakouský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(jako František I.)</a:t>
            </a:r>
          </a:p>
          <a:p>
            <a:pPr algn="just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boje proti Napoleonovi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přidalo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Prusko a Sasko x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Napoleon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porazil a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dobyl Berlín </a:t>
            </a:r>
          </a:p>
          <a:p>
            <a:pPr algn="just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→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zbývalo mu porazit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jen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Velkou Británii a Rusko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29288"/>
          </a:xfrm>
          <a:noFill/>
        </p:spPr>
        <p:txBody>
          <a:bodyPr>
            <a:noAutofit/>
          </a:bodyPr>
          <a:lstStyle/>
          <a:p>
            <a:pPr algn="just"/>
            <a:r>
              <a:rPr lang="cs-CZ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snaha o hospodářské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zničení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Velké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Británie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-zahájil proti ní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kontinentální blokádu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zákaz dovozu britského zboží na kontinent</a:t>
            </a:r>
            <a:endParaRPr lang="cs-CZ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Napoleon se snažil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udržet pořádek i ve Francii:</a:t>
            </a:r>
          </a:p>
          <a:p>
            <a:pPr lvl="1" algn="just">
              <a:buFont typeface="Arial" pitchFamily="34" charset="0"/>
              <a:buChar char="•"/>
            </a:pPr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vybudoval </a:t>
            </a:r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tajnou policii</a:t>
            </a:r>
          </a:p>
          <a:p>
            <a:pPr lvl="1" algn="just">
              <a:buFont typeface="Arial" pitchFamily="34" charset="0"/>
              <a:buChar char="•"/>
            </a:pPr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fungující </a:t>
            </a:r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výběr daní </a:t>
            </a:r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(finance na vojenská tažení)</a:t>
            </a:r>
          </a:p>
          <a:p>
            <a:pPr lvl="1" algn="just">
              <a:buFont typeface="Arial" pitchFamily="34" charset="0"/>
              <a:buChar char="•"/>
            </a:pPr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rozvoj průmyslu </a:t>
            </a:r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díky vývozu do závislých území (v Itálii, Německu…)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417px-Joseph-Bonapar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0674" y="0"/>
            <a:ext cx="4774268" cy="6858000"/>
          </a:xfrm>
        </p:spPr>
      </p:pic>
      <p:sp>
        <p:nvSpPr>
          <p:cNvPr id="5" name="TextovéPole 4"/>
          <p:cNvSpPr txBox="1"/>
          <p:nvPr/>
        </p:nvSpPr>
        <p:spPr>
          <a:xfrm>
            <a:off x="5286380" y="357166"/>
            <a:ext cx="371477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Josef Bonaparte – král neapolský a španělský, nejstarší bratr Napoleona Bonaparta, původním povoláním advokát a diplomat.</a:t>
            </a:r>
          </a:p>
          <a:p>
            <a:r>
              <a:rPr lang="cs-CZ" sz="2800" b="1" dirty="0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Napoleon často dosazoval své sourozence na významné posty, řídil také „rodovou“ sňatkovou politiku, až vytvořil „dynastii“ Bonapartů</a:t>
            </a:r>
            <a:endParaRPr lang="cs-CZ" sz="2800" b="1" dirty="0">
              <a:solidFill>
                <a:srgbClr val="E5D4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500726"/>
          </a:xfrm>
          <a:noFill/>
        </p:spPr>
        <p:txBody>
          <a:bodyPr>
            <a:normAutofit/>
          </a:bodyPr>
          <a:lstStyle/>
          <a:p>
            <a:pPr algn="just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obsadil Portugalsko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sesadil španělského krále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novým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králem Napoleonův bratr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Josef</a:t>
            </a:r>
          </a:p>
          <a:p>
            <a:pPr algn="just">
              <a:buNone/>
            </a:pP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→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protifrancouzský odboj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partyzánské (gerilové)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útoky 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působily Francouzům velké ztráty</a:t>
            </a:r>
          </a:p>
          <a:p>
            <a:pPr algn="just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Rakousko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začalo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novou válku proti Napoleonovi </a:t>
            </a:r>
          </a:p>
          <a:p>
            <a:pPr algn="just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porážka, po uzavření míru ztráta mnoha území, navíc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musel František I. provdat dceru Marii Luisu za Napoleona</a:t>
            </a:r>
            <a:endParaRPr lang="cs-CZ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500px-L'impératriceMarie-Loui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95163"/>
            <a:ext cx="4643438" cy="5562838"/>
          </a:xfrm>
        </p:spPr>
      </p:pic>
      <p:pic>
        <p:nvPicPr>
          <p:cNvPr id="5" name="Obrázek 4" descr="377px-Jean-Baptiste_Isabey_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0"/>
            <a:ext cx="3929058" cy="6242721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71438" y="188877"/>
            <a:ext cx="50006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Marie Luisa Habsbursko-Lotrinská, císařovna francouzská</a:t>
            </a:r>
            <a:endParaRPr lang="cs-CZ" sz="2800" b="1" dirty="0">
              <a:solidFill>
                <a:srgbClr val="E5D4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43438" y="6286520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druhá manželka Napoleona I.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50418"/>
            <a:ext cx="8229600" cy="4438822"/>
          </a:xfrm>
          <a:noFill/>
        </p:spPr>
        <p:txBody>
          <a:bodyPr>
            <a:normAutofit/>
          </a:bodyPr>
          <a:lstStyle/>
          <a:p>
            <a:pPr algn="just"/>
            <a:r>
              <a:rPr lang="cs-CZ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Rusko ukončilo blokádu Velké Británie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→ Napoleon chce odvetu</a:t>
            </a:r>
          </a:p>
          <a:p>
            <a:pPr algn="just"/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vytvořil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„velkou armádu“ (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 tis. mužů) a r. 1812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vstoupil do Ruska</a:t>
            </a:r>
          </a:p>
          <a:p>
            <a:pPr algn="just"/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francouzské vojsko postupovalo rychle (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taktika „spálené země“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Rusové jen ustupovali</a:t>
            </a:r>
          </a:p>
          <a:p>
            <a:pPr algn="just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Francouzi vstoupili do Moskvy x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město opuštěno, bez potravin, hořící…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464496"/>
          </a:xfrm>
        </p:spPr>
        <p:txBody>
          <a:bodyPr>
            <a:normAutofit/>
          </a:bodyPr>
          <a:lstStyle/>
          <a:p>
            <a:pPr algn="just"/>
            <a:r>
              <a:rPr lang="cs-CZ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blížící se zima donutila N. ustoupit na J </a:t>
            </a:r>
            <a:endParaRPr lang="cs-CZ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ruský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maršál </a:t>
            </a:r>
            <a:r>
              <a:rPr lang="cs-CZ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Kutuzov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donutil Francouze vracet se stejnou cestou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kterou přišli </a:t>
            </a:r>
          </a:p>
          <a:p>
            <a:pPr algn="just">
              <a:buNone/>
            </a:pP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→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nemožnost získat zásoby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→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velké ztráty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kvůli hladu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, nemocem, mrazu a nájezdům malých ruských ozbrojených oddílů</a:t>
            </a:r>
          </a:p>
          <a:p>
            <a:pPr algn="just"/>
            <a:r>
              <a:rPr lang="cs-CZ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po bitvě při přechodu řeky </a:t>
            </a:r>
            <a:r>
              <a:rPr lang="cs-CZ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Bereziny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zbylo jen 40 tis. bojeschopných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mužů</a:t>
            </a:r>
            <a:endParaRPr lang="cs-CZ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471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Napoleons_retreat_from_mosc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23667" y="3214687"/>
            <a:ext cx="5120333" cy="3643314"/>
          </a:xfrm>
          <a:prstGeom prst="rect">
            <a:avLst/>
          </a:prstGeom>
        </p:spPr>
      </p:pic>
      <p:pic>
        <p:nvPicPr>
          <p:cNvPr id="4" name="Zástupný symbol pro obsah 3" descr="Kutuzovborodin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5470775" cy="4000504"/>
          </a:xfrm>
        </p:spPr>
      </p:pic>
      <p:sp>
        <p:nvSpPr>
          <p:cNvPr id="6" name="TextovéPole 5"/>
          <p:cNvSpPr txBox="1"/>
          <p:nvPr/>
        </p:nvSpPr>
        <p:spPr>
          <a:xfrm>
            <a:off x="5500694" y="-24"/>
            <a:ext cx="34290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Anatolij</a:t>
            </a:r>
            <a:r>
              <a:rPr lang="cs-CZ" sz="2800" b="1" dirty="0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Pavlovič </a:t>
            </a:r>
            <a:r>
              <a:rPr lang="cs-CZ" sz="2800" b="1" dirty="0" err="1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Šepeljuk</a:t>
            </a:r>
            <a:r>
              <a:rPr lang="cs-CZ" sz="2800" b="1" dirty="0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cs-CZ" sz="2800" b="1" dirty="0" err="1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Michail</a:t>
            </a:r>
            <a:r>
              <a:rPr lang="cs-CZ" sz="2800" b="1" dirty="0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 err="1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Kutuzov</a:t>
            </a:r>
            <a:r>
              <a:rPr lang="cs-CZ" sz="2800" b="1" dirty="0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bitvě u </a:t>
            </a:r>
            <a:r>
              <a:rPr lang="cs-CZ" sz="2800" b="1" dirty="0" err="1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Borodina</a:t>
            </a:r>
            <a:r>
              <a:rPr lang="cs-CZ" sz="2800" b="1" dirty="0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2800" b="1" dirty="0">
              <a:solidFill>
                <a:srgbClr val="E5D4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01055" y="5473029"/>
            <a:ext cx="33280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b="1" dirty="0" err="1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Afolf</a:t>
            </a:r>
            <a:r>
              <a:rPr lang="cs-CZ" sz="2800" b="1" dirty="0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 err="1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Northern</a:t>
            </a:r>
            <a:r>
              <a:rPr lang="cs-CZ" sz="2800" b="1" dirty="0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Napoleonův návrat z Moskvy</a:t>
            </a:r>
            <a:endParaRPr lang="cs-CZ" sz="2800" b="1" dirty="0">
              <a:solidFill>
                <a:srgbClr val="E5D4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357430"/>
            <a:ext cx="7772400" cy="2286016"/>
          </a:xfrm>
          <a:noFill/>
        </p:spPr>
        <p:txBody>
          <a:bodyPr>
            <a:normAutofit/>
          </a:bodyPr>
          <a:lstStyle/>
          <a:p>
            <a:r>
              <a:rPr lang="cs-CZ" sz="6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NAPOLEONSKÉ VÁLKY</a:t>
            </a:r>
            <a:endParaRPr lang="cs-CZ" sz="6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286411"/>
          </a:xfrm>
          <a:noFill/>
        </p:spPr>
        <p:txBody>
          <a:bodyPr>
            <a:normAutofit/>
          </a:bodyPr>
          <a:lstStyle/>
          <a:p>
            <a:pPr algn="just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nová protifrancouzská koalice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(Velká Británie, Prusko, Rusko a Rakousko)</a:t>
            </a:r>
          </a:p>
          <a:p>
            <a:pPr algn="just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1813 bitva u Lipska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„bitva národů“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největší světová bitva před rokem 1914 (téměř 500 tis. vojáků), těžká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porážka Napoleona</a:t>
            </a:r>
          </a:p>
          <a:p>
            <a:pPr algn="just"/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1814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Paříž obsazena koaličními vojsky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Napoleon donucen vzdát se vlády a odejít na ostrov </a:t>
            </a:r>
            <a:r>
              <a:rPr lang="cs-CZ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Elbu</a:t>
            </a:r>
            <a:endParaRPr lang="cs-CZ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Francie se vrátila do hranic z roku 1792,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francouzský trůn se vrátili Bourboni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 descr="639px-Battle_Of_The_Nations-Monum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500042"/>
            <a:ext cx="6238681" cy="5857916"/>
          </a:xfrm>
        </p:spPr>
      </p:pic>
      <p:sp>
        <p:nvSpPr>
          <p:cNvPr id="9" name="TextovéPole 8"/>
          <p:cNvSpPr txBox="1"/>
          <p:nvPr/>
        </p:nvSpPr>
        <p:spPr>
          <a:xfrm>
            <a:off x="6286512" y="2071678"/>
            <a:ext cx="24288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monumentální památník bitvy u Lipska, postaven 1913</a:t>
            </a:r>
            <a:endParaRPr lang="cs-CZ" sz="2800" b="1" dirty="0">
              <a:solidFill>
                <a:srgbClr val="E5D4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8. Napoleonova vila na Elbě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8188" y="3000372"/>
            <a:ext cx="5754188" cy="3857628"/>
          </a:xfrm>
          <a:prstGeom prst="rect">
            <a:avLst/>
          </a:prstGeom>
        </p:spPr>
      </p:pic>
      <p:pic>
        <p:nvPicPr>
          <p:cNvPr id="4" name="Zástupný symbol pro obsah 3" descr="7. Napoleonova vila na Elbě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643570" cy="3474006"/>
          </a:xfrm>
        </p:spPr>
      </p:pic>
      <p:sp>
        <p:nvSpPr>
          <p:cNvPr id="6" name="TextovéPole 5"/>
          <p:cNvSpPr txBox="1"/>
          <p:nvPr/>
        </p:nvSpPr>
        <p:spPr>
          <a:xfrm>
            <a:off x="5929322" y="974695"/>
            <a:ext cx="2827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Napoleonovy vily na </a:t>
            </a:r>
            <a:r>
              <a:rPr lang="cs-CZ" sz="2800" b="1" dirty="0" err="1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Elbě</a:t>
            </a:r>
            <a:endParaRPr lang="cs-CZ" sz="2800" b="1" dirty="0">
              <a:solidFill>
                <a:srgbClr val="E5D4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14348" y="4906044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hlinkClick r:id="rId4"/>
              </a:rPr>
              <a:t>ostrov </a:t>
            </a:r>
            <a:r>
              <a:rPr lang="cs-CZ" sz="2800" b="1" dirty="0" err="1" smtClean="0">
                <a:hlinkClick r:id="rId4"/>
              </a:rPr>
              <a:t>Elba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4357717"/>
          </a:xfrm>
          <a:noFill/>
        </p:spPr>
        <p:txBody>
          <a:bodyPr>
            <a:normAutofit lnSpcReduction="10000"/>
          </a:bodyPr>
          <a:lstStyle/>
          <a:p>
            <a:pPr algn="just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1815 Napoleon prchl z </a:t>
            </a:r>
            <a:r>
              <a:rPr lang="cs-CZ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Elby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bez jediného výstřelu začal opět vládnout Francii –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období tzv. stodenního císařství</a:t>
            </a:r>
          </a:p>
          <a:p>
            <a:pPr algn="just">
              <a:buNone/>
            </a:pP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jeho nová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armáda poražena u Waterloo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už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sedmou protifrancouzskou koalicí (velká Británie, Prusko, Spojené Nizozemí) </a:t>
            </a:r>
          </a:p>
          <a:p>
            <a:pPr algn="just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Napoleon zajat Brity a odvezen do internace na ostrov Svatá Helena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Afriky, kde roku 1821 zemřel</a:t>
            </a:r>
            <a:endParaRPr lang="cs-CZ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10. mauzoleum bitvy u Waterlo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296" y="0"/>
            <a:ext cx="6143704" cy="407194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1438" y="0"/>
            <a:ext cx="2928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b="1" dirty="0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mauzoleum bitvy u Waterloo</a:t>
            </a:r>
            <a:endParaRPr lang="cs-CZ" sz="2800" b="1" dirty="0">
              <a:solidFill>
                <a:srgbClr val="E5D4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643570" y="4357694"/>
            <a:ext cx="3500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b="1" dirty="0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ostrov Svatá Helena</a:t>
            </a:r>
            <a:endParaRPr lang="cs-CZ" sz="2800" dirty="0"/>
          </a:p>
        </p:txBody>
      </p:sp>
      <p:pic>
        <p:nvPicPr>
          <p:cNvPr id="11" name="Obrázek 10" descr="20561_300682623080_3818287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64480"/>
            <a:ext cx="3571868" cy="539352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3571868" y="5042118"/>
            <a:ext cx="30718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bojiště u Waterloo (blízko Bruselu, Belgie), s tzv. Lví mohylou</a:t>
            </a:r>
            <a:endParaRPr lang="cs-CZ" sz="2800" dirty="0">
              <a:solidFill>
                <a:srgbClr val="E5D4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14974"/>
          </a:xfrm>
          <a:noFill/>
        </p:spPr>
        <p:txBody>
          <a:bodyPr>
            <a:normAutofit/>
          </a:bodyPr>
          <a:lstStyle/>
          <a:p>
            <a:pPr algn="just"/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Napoleon odkázal Evropě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demokratické zásady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občanského zákoníku, vynikající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vojenskou taktiku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strategii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množství svých pomníků</a:t>
            </a:r>
          </a:p>
          <a:p>
            <a:pPr algn="just"/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příslovečnou se stala nejen jeho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malá výška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ale také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bitva u Waterloo</a:t>
            </a:r>
          </a:p>
          <a:p>
            <a:pPr algn="just"/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stal se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terčem nenávisti panovníků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celé Evropy i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předmětem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mnohých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karikatur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ale byl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také bezvýhradně obdivován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zejména Francouzi</a:t>
            </a:r>
            <a:endParaRPr lang="cs-CZ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000100" y="5977614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dobová karikatura – Napoleon odjíždí na </a:t>
            </a:r>
            <a:r>
              <a:rPr lang="cs-CZ" sz="2800" b="1" dirty="0" err="1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Elbu</a:t>
            </a:r>
            <a:endParaRPr lang="cs-CZ" sz="2800" b="1" dirty="0">
              <a:solidFill>
                <a:srgbClr val="E5D4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Zástupný symbol pro obsah 6" descr="706px-Napoleon's_exile_to_Elb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0"/>
            <a:ext cx="6643734" cy="563682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5993" y="0"/>
            <a:ext cx="5026205" cy="6858000"/>
          </a:xfrm>
        </p:spPr>
      </p:pic>
      <p:sp>
        <p:nvSpPr>
          <p:cNvPr id="5" name="TextovéPole 4"/>
          <p:cNvSpPr txBox="1"/>
          <p:nvPr/>
        </p:nvSpPr>
        <p:spPr>
          <a:xfrm>
            <a:off x="6072198" y="2216530"/>
            <a:ext cx="2571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socha císaře Napoleona v korsickém městě </a:t>
            </a:r>
            <a:r>
              <a:rPr lang="cs-CZ" sz="2800" b="1" dirty="0" err="1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Bastia</a:t>
            </a:r>
            <a:endParaRPr lang="cs-CZ" sz="2800" b="1" dirty="0">
              <a:solidFill>
                <a:srgbClr val="E5D4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cs-CZ" dirty="0"/>
              <a:t>POUŽITÉ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61248"/>
          </a:xfrm>
        </p:spPr>
        <p:txBody>
          <a:bodyPr>
            <a:noAutofit/>
          </a:bodyPr>
          <a:lstStyle/>
          <a:p>
            <a:r>
              <a:rPr lang="cs-CZ" sz="1050" dirty="0"/>
              <a:t>ČORNEJ, Petr a kol. </a:t>
            </a:r>
            <a:r>
              <a:rPr lang="cs-CZ" sz="1050" i="1" dirty="0"/>
              <a:t>Dějepis pro střední odborné školy</a:t>
            </a:r>
            <a:r>
              <a:rPr lang="cs-CZ" sz="1050" dirty="0"/>
              <a:t>. Praha: SPN, 2006, ISBN 80-7235-194-X</a:t>
            </a:r>
            <a:r>
              <a:rPr lang="cs-CZ" sz="1050" dirty="0" smtClean="0"/>
              <a:t>.</a:t>
            </a:r>
            <a:endParaRPr lang="cs-CZ" sz="1050" dirty="0" smtClean="0">
              <a:hlinkClick r:id="rId2"/>
            </a:endParaRPr>
          </a:p>
          <a:p>
            <a:r>
              <a:rPr lang="cs-CZ" sz="1050" dirty="0"/>
              <a:t>GRANDMONT, Jean-Pol. </a:t>
            </a:r>
            <a:r>
              <a:rPr lang="cs-CZ" sz="1050" i="1" dirty="0" err="1"/>
              <a:t>Wikimedia</a:t>
            </a:r>
            <a:r>
              <a:rPr lang="cs-CZ" sz="1050" i="1" dirty="0"/>
              <a:t> </a:t>
            </a:r>
            <a:r>
              <a:rPr lang="cs-CZ" sz="1050" i="1" dirty="0" err="1"/>
              <a:t>Commons</a:t>
            </a:r>
            <a:r>
              <a:rPr lang="cs-CZ" sz="1050" dirty="0"/>
              <a:t> [online]. [cit. </a:t>
            </a:r>
            <a:r>
              <a:rPr lang="cs-CZ" sz="1050" dirty="0" smtClean="0"/>
              <a:t>28.12.2012]. </a:t>
            </a:r>
            <a:r>
              <a:rPr lang="cs-CZ" sz="1050" dirty="0"/>
              <a:t>Dostupný na WWW: </a:t>
            </a:r>
            <a:r>
              <a:rPr lang="cs-CZ" sz="1050" dirty="0">
                <a:hlinkClick r:id="rId2"/>
              </a:rPr>
              <a:t>http://</a:t>
            </a:r>
            <a:r>
              <a:rPr lang="cs-CZ" sz="1050" dirty="0" smtClean="0">
                <a:hlinkClick r:id="rId2"/>
              </a:rPr>
              <a:t>commons.wikimedia.org/wiki/File:Ajaccio_MN1JPG.jpg</a:t>
            </a:r>
            <a:endParaRPr lang="cs-CZ" sz="1050" dirty="0" smtClean="0"/>
          </a:p>
          <a:p>
            <a:r>
              <a:rPr lang="cs-CZ" sz="1050" dirty="0"/>
              <a:t>MANCHOT SANGUINAIRE. </a:t>
            </a:r>
            <a:r>
              <a:rPr lang="cs-CZ" sz="1050" i="1" dirty="0" err="1"/>
              <a:t>Wikimedia</a:t>
            </a:r>
            <a:r>
              <a:rPr lang="cs-CZ" sz="1050" i="1" dirty="0"/>
              <a:t> </a:t>
            </a:r>
            <a:r>
              <a:rPr lang="cs-CZ" sz="1050" i="1" dirty="0" err="1"/>
              <a:t>Commons</a:t>
            </a:r>
            <a:r>
              <a:rPr lang="cs-CZ" sz="1050" dirty="0"/>
              <a:t> [online]. [cit. </a:t>
            </a:r>
            <a:r>
              <a:rPr lang="cs-CZ" sz="1050" dirty="0" smtClean="0"/>
              <a:t>28.12.2012]. </a:t>
            </a:r>
            <a:r>
              <a:rPr lang="cs-CZ" sz="1050" dirty="0"/>
              <a:t>Dostupný na WWW: </a:t>
            </a:r>
            <a:r>
              <a:rPr lang="cs-CZ" sz="1050" dirty="0">
                <a:hlinkClick r:id="rId3"/>
              </a:rPr>
              <a:t>http://</a:t>
            </a:r>
            <a:r>
              <a:rPr lang="cs-CZ" sz="1050" dirty="0" smtClean="0">
                <a:hlinkClick r:id="rId3"/>
              </a:rPr>
              <a:t>commons.wikimedia.org/wiki/File:Ajaccio.png</a:t>
            </a:r>
            <a:endParaRPr lang="cs-CZ" sz="1050" dirty="0" smtClean="0"/>
          </a:p>
          <a:p>
            <a:r>
              <a:rPr lang="cs-CZ" sz="1050" dirty="0"/>
              <a:t>AUTOR NEUVEDEN. </a:t>
            </a:r>
            <a:r>
              <a:rPr lang="cs-CZ" sz="1050" i="1" dirty="0" err="1"/>
              <a:t>Wikimedia</a:t>
            </a:r>
            <a:r>
              <a:rPr lang="cs-CZ" sz="1050" i="1" dirty="0"/>
              <a:t> </a:t>
            </a:r>
            <a:r>
              <a:rPr lang="cs-CZ" sz="1050" i="1" dirty="0" err="1"/>
              <a:t>Commons</a:t>
            </a:r>
            <a:r>
              <a:rPr lang="cs-CZ" sz="1050" dirty="0"/>
              <a:t> [online]. [cit. </a:t>
            </a:r>
            <a:r>
              <a:rPr lang="cs-CZ" sz="1050" dirty="0" smtClean="0"/>
              <a:t>28.12.2012]. </a:t>
            </a:r>
            <a:r>
              <a:rPr lang="cs-CZ" sz="1050" dirty="0"/>
              <a:t>Dostupný na WWW: </a:t>
            </a:r>
            <a:r>
              <a:rPr lang="cs-CZ" sz="1050" dirty="0">
                <a:hlinkClick r:id="rId4"/>
              </a:rPr>
              <a:t>http://commons.wikimedia.org/wiki/File:Jacques-Louis_David,_</a:t>
            </a:r>
            <a:r>
              <a:rPr lang="cs-CZ" sz="1050" dirty="0" smtClean="0">
                <a:hlinkClick r:id="rId4"/>
              </a:rPr>
              <a:t>The_Coronation_of_Napoleon_edit.jpg</a:t>
            </a:r>
            <a:endParaRPr lang="cs-CZ" sz="1050" dirty="0" smtClean="0"/>
          </a:p>
          <a:p>
            <a:r>
              <a:rPr lang="cs-CZ" sz="1050" dirty="0"/>
              <a:t>AUTOR NEUVEDEN. </a:t>
            </a:r>
            <a:r>
              <a:rPr lang="cs-CZ" sz="1050" i="1" dirty="0" err="1"/>
              <a:t>Wikimedia</a:t>
            </a:r>
            <a:r>
              <a:rPr lang="cs-CZ" sz="1050" i="1" dirty="0"/>
              <a:t> </a:t>
            </a:r>
            <a:r>
              <a:rPr lang="cs-CZ" sz="1050" i="1" dirty="0" err="1"/>
              <a:t>Commons</a:t>
            </a:r>
            <a:r>
              <a:rPr lang="cs-CZ" sz="1050" dirty="0"/>
              <a:t> [online]. [cit. </a:t>
            </a:r>
            <a:r>
              <a:rPr lang="cs-CZ" sz="1050" dirty="0" smtClean="0"/>
              <a:t>28.12.2012]. </a:t>
            </a:r>
            <a:r>
              <a:rPr lang="cs-CZ" sz="1050" dirty="0"/>
              <a:t>Dostupný na WWW: </a:t>
            </a:r>
            <a:r>
              <a:rPr lang="cs-CZ" sz="1050" dirty="0">
                <a:hlinkClick r:id="rId5"/>
              </a:rPr>
              <a:t>http://commons.wikimedia.org/wiki/File:Josephine_de_Beauharnais,_</a:t>
            </a:r>
            <a:r>
              <a:rPr lang="cs-CZ" sz="1050" dirty="0" smtClean="0">
                <a:hlinkClick r:id="rId5"/>
              </a:rPr>
              <a:t>Keizerin_der_Fransen.jpg</a:t>
            </a:r>
            <a:endParaRPr lang="cs-CZ" sz="1050" dirty="0" smtClean="0"/>
          </a:p>
          <a:p>
            <a:r>
              <a:rPr lang="cs-CZ" sz="1050" dirty="0"/>
              <a:t>AUTOR NEUVEDEN. </a:t>
            </a:r>
            <a:r>
              <a:rPr lang="cs-CZ" sz="1050" i="1" dirty="0" err="1"/>
              <a:t>Wikimedia</a:t>
            </a:r>
            <a:r>
              <a:rPr lang="cs-CZ" sz="1050" i="1" dirty="0"/>
              <a:t> </a:t>
            </a:r>
            <a:r>
              <a:rPr lang="cs-CZ" sz="1050" i="1" dirty="0" err="1"/>
              <a:t>Commons</a:t>
            </a:r>
            <a:r>
              <a:rPr lang="cs-CZ" sz="1050" dirty="0"/>
              <a:t> [online]. [cit. </a:t>
            </a:r>
            <a:r>
              <a:rPr lang="cs-CZ" sz="1050" dirty="0" smtClean="0"/>
              <a:t>28.12.2012]. </a:t>
            </a:r>
            <a:r>
              <a:rPr lang="cs-CZ" sz="1050" dirty="0"/>
              <a:t>Dostupný na WWW: </a:t>
            </a:r>
            <a:r>
              <a:rPr lang="cs-CZ" sz="1050" dirty="0">
                <a:hlinkClick r:id="rId6"/>
              </a:rPr>
              <a:t>http://</a:t>
            </a:r>
            <a:r>
              <a:rPr lang="cs-CZ" sz="1050" dirty="0" smtClean="0">
                <a:hlinkClick r:id="rId6"/>
              </a:rPr>
              <a:t>commons.wikimedia.org/wiki/File:Emprjose.jpg</a:t>
            </a:r>
            <a:endParaRPr lang="cs-CZ" sz="1050" dirty="0" smtClean="0"/>
          </a:p>
          <a:p>
            <a:r>
              <a:rPr lang="cs-CZ" sz="1050" dirty="0"/>
              <a:t>BAS DE JONG. </a:t>
            </a:r>
            <a:r>
              <a:rPr lang="cs-CZ" sz="1050" i="1" dirty="0" err="1"/>
              <a:t>Wikimedia</a:t>
            </a:r>
            <a:r>
              <a:rPr lang="cs-CZ" sz="1050" i="1" dirty="0"/>
              <a:t> </a:t>
            </a:r>
            <a:r>
              <a:rPr lang="cs-CZ" sz="1050" i="1" dirty="0" err="1"/>
              <a:t>Commons</a:t>
            </a:r>
            <a:r>
              <a:rPr lang="cs-CZ" sz="1050" dirty="0"/>
              <a:t> [online]. [cit. </a:t>
            </a:r>
            <a:r>
              <a:rPr lang="cs-CZ" sz="1050" dirty="0" smtClean="0"/>
              <a:t>28.12.2012]. </a:t>
            </a:r>
            <a:r>
              <a:rPr lang="cs-CZ" sz="1050" dirty="0"/>
              <a:t>Dostupný na WWW: </a:t>
            </a:r>
            <a:r>
              <a:rPr lang="cs-CZ" sz="1050" dirty="0">
                <a:hlinkClick r:id="rId7"/>
              </a:rPr>
              <a:t>http://</a:t>
            </a:r>
            <a:r>
              <a:rPr lang="cs-CZ" sz="1050" dirty="0" smtClean="0">
                <a:hlinkClick r:id="rId7"/>
              </a:rPr>
              <a:t>commons.wikimedia.org/wiki/File:Spain.png</a:t>
            </a:r>
            <a:endParaRPr lang="cs-CZ" sz="1050" dirty="0" smtClean="0"/>
          </a:p>
          <a:p>
            <a:r>
              <a:rPr lang="cs-CZ" sz="1050" dirty="0"/>
              <a:t>AUTOR NEUVEDEN. </a:t>
            </a:r>
            <a:r>
              <a:rPr lang="cs-CZ" sz="1050" i="1" dirty="0" err="1"/>
              <a:t>Wikimedia</a:t>
            </a:r>
            <a:r>
              <a:rPr lang="cs-CZ" sz="1050" i="1" dirty="0"/>
              <a:t> </a:t>
            </a:r>
            <a:r>
              <a:rPr lang="cs-CZ" sz="1050" i="1" dirty="0" err="1"/>
              <a:t>Commons</a:t>
            </a:r>
            <a:r>
              <a:rPr lang="cs-CZ" sz="1050" dirty="0"/>
              <a:t> [online]. [cit. </a:t>
            </a:r>
            <a:r>
              <a:rPr lang="cs-CZ" sz="1050" dirty="0" smtClean="0"/>
              <a:t>28.12.2012]. </a:t>
            </a:r>
            <a:r>
              <a:rPr lang="cs-CZ" sz="1050" dirty="0"/>
              <a:t>Dostupný na WWW: </a:t>
            </a:r>
            <a:r>
              <a:rPr lang="cs-CZ" sz="1050" dirty="0">
                <a:hlinkClick r:id="rId8"/>
              </a:rPr>
              <a:t>http://</a:t>
            </a:r>
            <a:r>
              <a:rPr lang="cs-CZ" sz="1050" dirty="0" smtClean="0">
                <a:hlinkClick r:id="rId8"/>
              </a:rPr>
              <a:t>commons.wikimedia.org/wiki/File:Napoleon_Groot.jpg</a:t>
            </a:r>
            <a:endParaRPr lang="cs-CZ" sz="1050" dirty="0" smtClean="0"/>
          </a:p>
          <a:p>
            <a:r>
              <a:rPr lang="cs-CZ" sz="1050" dirty="0"/>
              <a:t>AUTOR NEUVEDEN. </a:t>
            </a:r>
            <a:r>
              <a:rPr lang="cs-CZ" sz="1050" i="1" dirty="0" err="1"/>
              <a:t>Wikimedia</a:t>
            </a:r>
            <a:r>
              <a:rPr lang="cs-CZ" sz="1050" i="1" dirty="0"/>
              <a:t> </a:t>
            </a:r>
            <a:r>
              <a:rPr lang="cs-CZ" sz="1050" i="1" dirty="0" err="1"/>
              <a:t>Commons</a:t>
            </a:r>
            <a:r>
              <a:rPr lang="cs-CZ" sz="1050" dirty="0"/>
              <a:t> [online]. [cit. </a:t>
            </a:r>
            <a:r>
              <a:rPr lang="cs-CZ" sz="1050" dirty="0" smtClean="0"/>
              <a:t>28.12.2012]. </a:t>
            </a:r>
            <a:r>
              <a:rPr lang="cs-CZ" sz="1050" dirty="0"/>
              <a:t>Dostupný na WWW: </a:t>
            </a:r>
            <a:r>
              <a:rPr lang="cs-CZ" sz="1050" dirty="0">
                <a:hlinkClick r:id="rId9"/>
              </a:rPr>
              <a:t>http://</a:t>
            </a:r>
            <a:r>
              <a:rPr lang="cs-CZ" sz="1050" dirty="0" smtClean="0">
                <a:hlinkClick r:id="rId9"/>
              </a:rPr>
              <a:t>commons.wikimedia.org/wiki/File:FranciscusII.png</a:t>
            </a:r>
            <a:endParaRPr lang="cs-CZ" sz="1050" dirty="0" smtClean="0"/>
          </a:p>
          <a:p>
            <a:r>
              <a:rPr lang="cs-CZ" sz="1050" dirty="0"/>
              <a:t>AUTOR NEUVEDEN. </a:t>
            </a:r>
            <a:r>
              <a:rPr lang="cs-CZ" sz="1050" i="1" dirty="0" err="1"/>
              <a:t>Wikimedia</a:t>
            </a:r>
            <a:r>
              <a:rPr lang="cs-CZ" sz="1050" i="1" dirty="0"/>
              <a:t> </a:t>
            </a:r>
            <a:r>
              <a:rPr lang="cs-CZ" sz="1050" i="1" dirty="0" err="1"/>
              <a:t>Commons</a:t>
            </a:r>
            <a:r>
              <a:rPr lang="cs-CZ" sz="1050" dirty="0"/>
              <a:t> [online]. [cit. </a:t>
            </a:r>
            <a:r>
              <a:rPr lang="cs-CZ" sz="1050" dirty="0" smtClean="0"/>
              <a:t>28.12.2012]. </a:t>
            </a:r>
            <a:r>
              <a:rPr lang="cs-CZ" sz="1050" dirty="0"/>
              <a:t>Dostupný na WWW: </a:t>
            </a:r>
            <a:r>
              <a:rPr lang="cs-CZ" sz="1050" dirty="0">
                <a:hlinkClick r:id="rId10"/>
              </a:rPr>
              <a:t>http://</a:t>
            </a:r>
            <a:r>
              <a:rPr lang="cs-CZ" sz="1050" dirty="0" smtClean="0">
                <a:hlinkClick r:id="rId10"/>
              </a:rPr>
              <a:t>commons.wikimedia.org/wiki/File:Alexander_I_of_Russia.PNG</a:t>
            </a:r>
            <a:endParaRPr lang="cs-CZ" sz="1050" dirty="0" smtClean="0"/>
          </a:p>
          <a:p>
            <a:r>
              <a:rPr lang="cs-CZ" sz="1050" dirty="0"/>
              <a:t>KIRK. </a:t>
            </a:r>
            <a:r>
              <a:rPr lang="cs-CZ" sz="1050" i="1" dirty="0" err="1"/>
              <a:t>Wikimedia</a:t>
            </a:r>
            <a:r>
              <a:rPr lang="cs-CZ" sz="1050" i="1" dirty="0"/>
              <a:t> </a:t>
            </a:r>
            <a:r>
              <a:rPr lang="cs-CZ" sz="1050" i="1" dirty="0" err="1"/>
              <a:t>Commons</a:t>
            </a:r>
            <a:r>
              <a:rPr lang="cs-CZ" sz="1050" dirty="0"/>
              <a:t> [online]. [cit. </a:t>
            </a:r>
            <a:r>
              <a:rPr lang="cs-CZ" sz="1050" dirty="0" smtClean="0"/>
              <a:t>28.12.2012]. </a:t>
            </a:r>
            <a:r>
              <a:rPr lang="cs-CZ" sz="1050" dirty="0"/>
              <a:t>Dostupný na WWW: </a:t>
            </a:r>
            <a:r>
              <a:rPr lang="cs-CZ" sz="1050" dirty="0">
                <a:hlinkClick r:id="rId11"/>
              </a:rPr>
              <a:t>http://</a:t>
            </a:r>
            <a:r>
              <a:rPr lang="cs-CZ" sz="1050" dirty="0" smtClean="0">
                <a:hlinkClick r:id="rId11"/>
              </a:rPr>
              <a:t>commons.wikimedia.org/wiki/File:Mohyla_miru_2.jpg</a:t>
            </a:r>
            <a:endParaRPr lang="cs-CZ" sz="1050" dirty="0" smtClean="0"/>
          </a:p>
          <a:p>
            <a:r>
              <a:rPr lang="cs-CZ" sz="1050" dirty="0"/>
              <a:t>BRIDGEMANARTONDEMAND.COM. </a:t>
            </a:r>
            <a:r>
              <a:rPr lang="cs-CZ" sz="1050" i="1" dirty="0" err="1"/>
              <a:t>Wikimedia</a:t>
            </a:r>
            <a:r>
              <a:rPr lang="cs-CZ" sz="1050" i="1" dirty="0"/>
              <a:t> </a:t>
            </a:r>
            <a:r>
              <a:rPr lang="cs-CZ" sz="1050" i="1" dirty="0" err="1"/>
              <a:t>Commons</a:t>
            </a:r>
            <a:r>
              <a:rPr lang="cs-CZ" sz="1050" dirty="0"/>
              <a:t> [online]. [cit. </a:t>
            </a:r>
            <a:r>
              <a:rPr lang="cs-CZ" sz="1050" dirty="0" smtClean="0"/>
              <a:t>28.12.2012]. </a:t>
            </a:r>
            <a:r>
              <a:rPr lang="cs-CZ" sz="1050" dirty="0"/>
              <a:t>Dostupný na WWW: </a:t>
            </a:r>
            <a:r>
              <a:rPr lang="cs-CZ" sz="1050" dirty="0">
                <a:hlinkClick r:id="rId12"/>
              </a:rPr>
              <a:t>http://</a:t>
            </a:r>
            <a:r>
              <a:rPr lang="cs-CZ" sz="1050" dirty="0" smtClean="0">
                <a:hlinkClick r:id="rId12"/>
              </a:rPr>
              <a:t>commons.wikimedia.org/wiki/File:Joseph-Bonaparte.jpg</a:t>
            </a:r>
            <a:endParaRPr lang="cs-CZ" sz="1050" dirty="0" smtClean="0"/>
          </a:p>
          <a:p>
            <a:r>
              <a:rPr lang="cs-CZ" sz="1050" dirty="0"/>
              <a:t>JOCONDE DATABASE. </a:t>
            </a:r>
            <a:r>
              <a:rPr lang="cs-CZ" sz="1050" i="1" dirty="0" err="1"/>
              <a:t>Wikimedia</a:t>
            </a:r>
            <a:r>
              <a:rPr lang="cs-CZ" sz="1050" i="1" dirty="0"/>
              <a:t> </a:t>
            </a:r>
            <a:r>
              <a:rPr lang="cs-CZ" sz="1050" i="1" dirty="0" err="1"/>
              <a:t>Commons</a:t>
            </a:r>
            <a:r>
              <a:rPr lang="cs-CZ" sz="1050" dirty="0"/>
              <a:t> [online]. [cit. </a:t>
            </a:r>
            <a:r>
              <a:rPr lang="cs-CZ" sz="1050" dirty="0" smtClean="0"/>
              <a:t>28.12.2012]. </a:t>
            </a:r>
            <a:r>
              <a:rPr lang="cs-CZ" sz="1050" dirty="0"/>
              <a:t>Dostupný na WWW: </a:t>
            </a:r>
            <a:r>
              <a:rPr lang="cs-CZ" sz="1050" dirty="0">
                <a:hlinkClick r:id="rId13"/>
              </a:rPr>
              <a:t>http://</a:t>
            </a:r>
            <a:r>
              <a:rPr lang="cs-CZ" sz="1050" dirty="0" smtClean="0">
                <a:hlinkClick r:id="rId13"/>
              </a:rPr>
              <a:t>commons.wikimedia.org/wiki/File:L%27imp%C3%A9ratriceMarie-Louise.jpg</a:t>
            </a:r>
            <a:endParaRPr lang="cs-CZ" sz="1050" dirty="0" smtClean="0"/>
          </a:p>
          <a:p>
            <a:r>
              <a:rPr lang="cs-CZ" sz="1050" dirty="0"/>
              <a:t>AUTOR NEUVEDEN. </a:t>
            </a:r>
            <a:r>
              <a:rPr lang="cs-CZ" sz="1050" i="1" dirty="0" err="1"/>
              <a:t>Wikimedia</a:t>
            </a:r>
            <a:r>
              <a:rPr lang="cs-CZ" sz="1050" i="1" dirty="0"/>
              <a:t> </a:t>
            </a:r>
            <a:r>
              <a:rPr lang="cs-CZ" sz="1050" i="1" dirty="0" err="1"/>
              <a:t>Commons</a:t>
            </a:r>
            <a:r>
              <a:rPr lang="cs-CZ" sz="1050" dirty="0"/>
              <a:t> [online]. [cit. </a:t>
            </a:r>
            <a:r>
              <a:rPr lang="cs-CZ" sz="1050" dirty="0" smtClean="0"/>
              <a:t>28.12.2012]. </a:t>
            </a:r>
            <a:r>
              <a:rPr lang="cs-CZ" sz="1050" dirty="0"/>
              <a:t>Dostupný na WWW: </a:t>
            </a:r>
            <a:r>
              <a:rPr lang="cs-CZ" sz="1050" dirty="0">
                <a:hlinkClick r:id="rId14"/>
              </a:rPr>
              <a:t>http://</a:t>
            </a:r>
            <a:r>
              <a:rPr lang="cs-CZ" sz="1050" dirty="0" smtClean="0">
                <a:hlinkClick r:id="rId14"/>
              </a:rPr>
              <a:t>commons.wikimedia.org/wiki/File:Jean-Baptiste_Isabey_003.jpg</a:t>
            </a:r>
            <a:endParaRPr lang="cs-CZ" sz="1050" dirty="0" smtClean="0"/>
          </a:p>
          <a:p>
            <a:r>
              <a:rPr lang="cs-CZ" sz="1050" dirty="0"/>
              <a:t>AUTOR NEUVEDEN. </a:t>
            </a:r>
            <a:r>
              <a:rPr lang="cs-CZ" sz="1050" i="1" dirty="0" err="1"/>
              <a:t>Wikimedia</a:t>
            </a:r>
            <a:r>
              <a:rPr lang="cs-CZ" sz="1050" i="1" dirty="0"/>
              <a:t> </a:t>
            </a:r>
            <a:r>
              <a:rPr lang="cs-CZ" sz="1050" i="1" dirty="0" err="1"/>
              <a:t>Commons</a:t>
            </a:r>
            <a:r>
              <a:rPr lang="cs-CZ" sz="1050" dirty="0"/>
              <a:t> [online]. [cit. </a:t>
            </a:r>
            <a:r>
              <a:rPr lang="cs-CZ" sz="1050" dirty="0" smtClean="0"/>
              <a:t>28.12.2012]. </a:t>
            </a:r>
            <a:r>
              <a:rPr lang="cs-CZ" sz="1050" dirty="0"/>
              <a:t>Dostupný na WWW: </a:t>
            </a:r>
            <a:r>
              <a:rPr lang="cs-CZ" sz="1050" dirty="0">
                <a:hlinkClick r:id="rId15"/>
              </a:rPr>
              <a:t>http://</a:t>
            </a:r>
            <a:r>
              <a:rPr lang="cs-CZ" sz="1050" dirty="0" smtClean="0">
                <a:hlinkClick r:id="rId15"/>
              </a:rPr>
              <a:t>commons.wikimedia.org/wiki/File:Kutuzovborodino.jpg</a:t>
            </a:r>
            <a:endParaRPr lang="cs-CZ" sz="1050" dirty="0" smtClean="0"/>
          </a:p>
          <a:p>
            <a:r>
              <a:rPr lang="cs-CZ" sz="1050" dirty="0"/>
              <a:t>AUTOR NEUVEDEN. </a:t>
            </a:r>
            <a:r>
              <a:rPr lang="cs-CZ" sz="1050" i="1" dirty="0" err="1"/>
              <a:t>Wikimedia</a:t>
            </a:r>
            <a:r>
              <a:rPr lang="cs-CZ" sz="1050" i="1" dirty="0"/>
              <a:t> </a:t>
            </a:r>
            <a:r>
              <a:rPr lang="cs-CZ" sz="1050" i="1" dirty="0" err="1"/>
              <a:t>Commons</a:t>
            </a:r>
            <a:r>
              <a:rPr lang="cs-CZ" sz="1050" dirty="0"/>
              <a:t> [online]. [cit. </a:t>
            </a:r>
            <a:r>
              <a:rPr lang="cs-CZ" sz="1050" dirty="0" smtClean="0"/>
              <a:t>28.12.2012]. </a:t>
            </a:r>
            <a:r>
              <a:rPr lang="cs-CZ" sz="1050" dirty="0"/>
              <a:t>Dostupný na WWW: </a:t>
            </a:r>
            <a:r>
              <a:rPr lang="cs-CZ" sz="1050" dirty="0">
                <a:hlinkClick r:id="rId16"/>
              </a:rPr>
              <a:t>http://</a:t>
            </a:r>
            <a:r>
              <a:rPr lang="cs-CZ" sz="1050" dirty="0" smtClean="0">
                <a:hlinkClick r:id="rId16"/>
              </a:rPr>
              <a:t>commons.wikimedia.org/wiki/File:Napoleons_retreat_from_moscow.jpg</a:t>
            </a:r>
            <a:endParaRPr lang="cs-CZ" sz="1050" dirty="0" smtClean="0"/>
          </a:p>
          <a:p>
            <a:r>
              <a:rPr lang="cs-CZ" sz="1050" dirty="0"/>
              <a:t>WEBSTER. </a:t>
            </a:r>
            <a:r>
              <a:rPr lang="cs-CZ" sz="1050" i="1" dirty="0" err="1"/>
              <a:t>Wikimedia</a:t>
            </a:r>
            <a:r>
              <a:rPr lang="cs-CZ" sz="1050" i="1" dirty="0"/>
              <a:t> </a:t>
            </a:r>
            <a:r>
              <a:rPr lang="cs-CZ" sz="1050" i="1" dirty="0" err="1"/>
              <a:t>Commons</a:t>
            </a:r>
            <a:r>
              <a:rPr lang="cs-CZ" sz="1050" dirty="0"/>
              <a:t> [online]. [cit. </a:t>
            </a:r>
            <a:r>
              <a:rPr lang="cs-CZ" sz="1050" dirty="0" smtClean="0"/>
              <a:t>28.12.2012]. </a:t>
            </a:r>
            <a:r>
              <a:rPr lang="cs-CZ" sz="1050" dirty="0"/>
              <a:t>Dostupný na WWW: </a:t>
            </a:r>
            <a:r>
              <a:rPr lang="cs-CZ" sz="1050" dirty="0">
                <a:hlinkClick r:id="rId17"/>
              </a:rPr>
              <a:t>http://</a:t>
            </a:r>
            <a:r>
              <a:rPr lang="cs-CZ" sz="1050" dirty="0" smtClean="0">
                <a:hlinkClick r:id="rId17"/>
              </a:rPr>
              <a:t>commons.wikimedia.org/wiki/File:Battle_Of_The_Nations-Monument.jpg</a:t>
            </a:r>
            <a:endParaRPr lang="cs-CZ" sz="1050" dirty="0" smtClean="0"/>
          </a:p>
          <a:p>
            <a:r>
              <a:rPr lang="cs-CZ" sz="1050" dirty="0"/>
              <a:t>WEBSTER. </a:t>
            </a:r>
            <a:r>
              <a:rPr lang="cs-CZ" sz="1050" i="1" dirty="0" err="1"/>
              <a:t>Wikimedia</a:t>
            </a:r>
            <a:r>
              <a:rPr lang="cs-CZ" sz="1050" i="1" dirty="0"/>
              <a:t> </a:t>
            </a:r>
            <a:r>
              <a:rPr lang="cs-CZ" sz="1050" i="1" dirty="0" err="1"/>
              <a:t>Commons</a:t>
            </a:r>
            <a:r>
              <a:rPr lang="cs-CZ" sz="1050" dirty="0"/>
              <a:t> [online]. [cit. </a:t>
            </a:r>
            <a:r>
              <a:rPr lang="cs-CZ" sz="1050" dirty="0" smtClean="0"/>
              <a:t>28.12.2012]. </a:t>
            </a:r>
            <a:r>
              <a:rPr lang="cs-CZ" sz="1050" dirty="0"/>
              <a:t>Dostupný na WWW: </a:t>
            </a:r>
            <a:r>
              <a:rPr lang="cs-CZ" sz="1050" dirty="0">
                <a:hlinkClick r:id="rId18"/>
              </a:rPr>
              <a:t>http://</a:t>
            </a:r>
            <a:r>
              <a:rPr lang="cs-CZ" sz="1050" dirty="0" smtClean="0">
                <a:hlinkClick r:id="rId18"/>
              </a:rPr>
              <a:t>commons.wikimedia.org/wiki/File:Napoleon%27s_exile_to_Elba.jpg</a:t>
            </a:r>
            <a:endParaRPr lang="cs-CZ" sz="1050" dirty="0" smtClean="0"/>
          </a:p>
          <a:p>
            <a:r>
              <a:rPr lang="cs-CZ" sz="1050" dirty="0"/>
              <a:t>ostatní obrazový materiál pochází z archivu </a:t>
            </a:r>
            <a:r>
              <a:rPr lang="cs-CZ" sz="1050" dirty="0" smtClean="0"/>
              <a:t>autorky</a:t>
            </a:r>
          </a:p>
          <a:p>
            <a:endParaRPr lang="cs-CZ" sz="105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14974"/>
          </a:xfrm>
          <a:noFill/>
        </p:spPr>
        <p:txBody>
          <a:bodyPr>
            <a:normAutofit/>
          </a:bodyPr>
          <a:lstStyle/>
          <a:p>
            <a:pPr algn="just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převratu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r. 1799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Napoleon potlačil opozici a posílil ústřední vládu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nová ústava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soustředila zákonodárnou i výkonnou moc v rukou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prvního konzula = Napoleon</a:t>
            </a:r>
          </a:p>
          <a:p>
            <a:pPr algn="just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porážka rakouské armády v S Itálii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Rakousko uznalo všechny francouzské územní zisky</a:t>
            </a:r>
          </a:p>
          <a:p>
            <a:pPr algn="just"/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vydal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občanský zákoník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potvrzení rovnosti občanů před zákonem, svobody vyznání, nezávislosti státu na církvi –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vzor pro podobné normy v Evropě</a:t>
            </a:r>
            <a:endParaRPr lang="cs-CZ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 descr="394px-Ajaccio_MN1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4357686" cy="6625009"/>
          </a:xfrm>
        </p:spPr>
      </p:pic>
      <p:sp>
        <p:nvSpPr>
          <p:cNvPr id="9" name="TextovéPole 8"/>
          <p:cNvSpPr txBox="1"/>
          <p:nvPr/>
        </p:nvSpPr>
        <p:spPr>
          <a:xfrm>
            <a:off x="4357686" y="-24"/>
            <a:ext cx="4000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dům v korsickém </a:t>
            </a:r>
            <a:r>
              <a:rPr lang="cs-CZ" sz="2800" b="1" dirty="0" err="1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Ajacciu</a:t>
            </a:r>
            <a:r>
              <a:rPr lang="cs-CZ" sz="2800" b="1" dirty="0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kde se v roce 1769 narodil Napoleon Bonaparte</a:t>
            </a:r>
            <a:endParaRPr lang="cs-CZ" sz="2800" b="1" dirty="0">
              <a:solidFill>
                <a:srgbClr val="E5D4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Obrázek 9" descr="Ajacci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671917"/>
            <a:ext cx="4500562" cy="418608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072298" y="2143116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b="1" dirty="0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pres?slideindex=1&amp;slidetitle="/>
              </a:rPr>
              <a:t>Korsika</a:t>
            </a:r>
            <a:endParaRPr lang="cs-CZ" sz="2800" b="1" dirty="0">
              <a:solidFill>
                <a:srgbClr val="E5D4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29288"/>
          </a:xfrm>
          <a:noFill/>
        </p:spPr>
        <p:txBody>
          <a:bodyPr>
            <a:normAutofit/>
          </a:bodyPr>
          <a:lstStyle/>
          <a:p>
            <a:pPr algn="just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nechal se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lidovém hlasování (plebiscitu)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zvolit doživotním konzulem</a:t>
            </a:r>
          </a:p>
          <a:p>
            <a:pPr algn="just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1804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 další plebiscit potvrdil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titul císaře</a:t>
            </a:r>
          </a:p>
          <a:p>
            <a:pPr algn="just"/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korunovace proběhla za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přítomnosti papeže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Napoleon se korunoval sám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(dal tím najevo nezávislost na církvi)</a:t>
            </a:r>
          </a:p>
          <a:p>
            <a:pPr algn="just">
              <a:buNone/>
            </a:pP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obnovení monarchie ve Francii</a:t>
            </a:r>
          </a:p>
          <a:p>
            <a:pPr algn="just"/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jako císař Napoleon I.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chtěl svým titulem převýšit ostatní evropské panovníky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kteří ho nepovažovali za sobě rovného</a:t>
            </a:r>
            <a:endParaRPr lang="cs-CZ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800px-Jacques-Louis_David,_The_Coronation_of_Napoleon_ed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0100" y="0"/>
            <a:ext cx="7729552" cy="4830970"/>
          </a:xfrm>
          <a:solidFill>
            <a:schemeClr val="accent2">
              <a:lumMod val="75000"/>
            </a:schemeClr>
          </a:solidFill>
        </p:spPr>
      </p:pic>
      <p:sp>
        <p:nvSpPr>
          <p:cNvPr id="6" name="TextovéPole 5"/>
          <p:cNvSpPr txBox="1"/>
          <p:nvPr/>
        </p:nvSpPr>
        <p:spPr>
          <a:xfrm>
            <a:off x="428596" y="4929198"/>
            <a:ext cx="8286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Jacques</a:t>
            </a:r>
            <a:r>
              <a:rPr lang="cs-CZ" sz="2800" b="1" dirty="0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-Louis David – Korunovace císaře a císařovny Napoleonova korunovace proběhla v pařížské katedrále </a:t>
            </a:r>
            <a:r>
              <a:rPr lang="cs-CZ" sz="2800" b="1" dirty="0" err="1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Notre</a:t>
            </a:r>
            <a:r>
              <a:rPr lang="cs-CZ" sz="2800" b="1" dirty="0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 err="1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Dame</a:t>
            </a:r>
            <a:r>
              <a:rPr lang="cs-CZ" sz="2800" b="1" dirty="0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současně byla korunována císařovnou i jeho manželka Josefina</a:t>
            </a:r>
            <a:endParaRPr lang="cs-CZ" sz="2800" b="1" dirty="0">
              <a:solidFill>
                <a:srgbClr val="E5D4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432px-Josephine_de_Beauharnais,_Keizerin_der_Frans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8178"/>
            <a:ext cx="3786182" cy="5249822"/>
          </a:xfrm>
        </p:spPr>
      </p:pic>
      <p:pic>
        <p:nvPicPr>
          <p:cNvPr id="5" name="Obrázek 4" descr="576px-Emprjo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0"/>
            <a:ext cx="5072066" cy="528340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000496" y="5572140"/>
            <a:ext cx="4929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francouzská císařovna a první Napoleonova manželka</a:t>
            </a:r>
            <a:endParaRPr lang="cs-CZ" sz="2800" b="1" dirty="0">
              <a:solidFill>
                <a:srgbClr val="E5D4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14282" y="357166"/>
            <a:ext cx="357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Marie-</a:t>
            </a:r>
            <a:r>
              <a:rPr lang="cs-CZ" sz="2800" b="1" dirty="0" err="1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</a:t>
            </a:r>
            <a:r>
              <a:rPr lang="cs-CZ" sz="2800" b="1" dirty="0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-Rose de </a:t>
            </a:r>
            <a:r>
              <a:rPr lang="cs-CZ" sz="2800" b="1" dirty="0" err="1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Tascher</a:t>
            </a:r>
            <a:r>
              <a:rPr lang="cs-CZ" sz="2800" b="1" dirty="0" smtClean="0">
                <a:solidFill>
                  <a:srgbClr val="E5D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Josefina</a:t>
            </a:r>
            <a:endParaRPr lang="cs-CZ" sz="2800" dirty="0">
              <a:solidFill>
                <a:srgbClr val="E5D4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44058"/>
            <a:ext cx="8229600" cy="5593254"/>
          </a:xfrm>
          <a:noFill/>
        </p:spPr>
        <p:txBody>
          <a:bodyPr>
            <a:normAutofit/>
          </a:bodyPr>
          <a:lstStyle/>
          <a:p>
            <a:pPr algn="just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válka s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novou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protifrancouzskou koalicí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(Velká Británie, Rakousko, Rusko)</a:t>
            </a:r>
          </a:p>
          <a:p>
            <a:pPr algn="just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zničení francouzského loďstva u mysu </a:t>
            </a:r>
            <a:r>
              <a:rPr lang="cs-CZ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Trafalgar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– úspěch Britů (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admirál Nelson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)</a:t>
            </a:r>
          </a:p>
          <a:p>
            <a:pPr algn="just">
              <a:buNone/>
            </a:pP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x úspěch na pevnině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–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obsazení Vídně</a:t>
            </a:r>
            <a:endParaRPr lang="cs-CZ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algn="just">
              <a:buNone/>
            </a:pP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→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ústup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rakouského vojska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na Moravu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– pomoc ruského cara Alexandra I.</a:t>
            </a:r>
          </a:p>
          <a:p>
            <a:pPr algn="just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12/1805 „bitva tří císařů“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(Napoleon I., František II., Alexandr I.)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u Slavkova</a:t>
            </a:r>
          </a:p>
          <a:p>
            <a:pPr algn="just"/>
            <a:r>
              <a:rPr lang="cs-CZ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vítězil Napoleon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s Františkem II. uzavřel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mír</a:t>
            </a:r>
            <a:endParaRPr lang="cs-CZ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cs-CZ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4608"/>
            <a:ext cx="4286248" cy="6409102"/>
          </a:xfrm>
          <a:prstGeom prst="rect">
            <a:avLst/>
          </a:prstGeom>
        </p:spPr>
      </p:pic>
      <p:pic>
        <p:nvPicPr>
          <p:cNvPr id="9" name="Zástupný symbol pro obsah 8" descr="696px-Spaina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08403" y="1142984"/>
            <a:ext cx="3835597" cy="3181514"/>
          </a:xfrm>
        </p:spPr>
      </p:pic>
      <p:sp>
        <p:nvSpPr>
          <p:cNvPr id="10" name="TextovéPole 9"/>
          <p:cNvSpPr txBox="1"/>
          <p:nvPr/>
        </p:nvSpPr>
        <p:spPr>
          <a:xfrm>
            <a:off x="5715008" y="377404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+ mys </a:t>
            </a:r>
            <a:r>
              <a:rPr lang="cs-CZ" b="1" dirty="0" err="1" smtClean="0"/>
              <a:t>Trafalgar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286248" y="4929198"/>
            <a:ext cx="4143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E5D48B"/>
                </a:solidFill>
              </a:rPr>
              <a:t>Památník admirála Nelsona na </a:t>
            </a:r>
            <a:r>
              <a:rPr lang="cs-CZ" sz="2800" b="1" dirty="0" err="1" smtClean="0">
                <a:solidFill>
                  <a:srgbClr val="E5D48B"/>
                </a:solidFill>
              </a:rPr>
              <a:t>Trafalgar</a:t>
            </a:r>
            <a:r>
              <a:rPr lang="cs-CZ" sz="2800" b="1" dirty="0" smtClean="0">
                <a:solidFill>
                  <a:srgbClr val="E5D48B"/>
                </a:solidFill>
              </a:rPr>
              <a:t> Square v Londýně</a:t>
            </a:r>
            <a:endParaRPr lang="cs-CZ" sz="2800" b="1" dirty="0">
              <a:solidFill>
                <a:srgbClr val="E5D48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1261</Words>
  <Application>Microsoft Office PowerPoint</Application>
  <PresentationFormat>Předvádění na obrazovce (4:3)</PresentationFormat>
  <Paragraphs>96</Paragraphs>
  <Slides>28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Calibri</vt:lpstr>
      <vt:lpstr>Motiv sady Office</vt:lpstr>
      <vt:lpstr>Document</vt:lpstr>
      <vt:lpstr>Prezentace aplikace PowerPoint</vt:lpstr>
      <vt:lpstr>NAPOLEONSKÉ VÁLKY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POUŽITÉ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NAPOLEONSKÉ VÁLKY</dc:title>
  <dc:creator>Adolf</dc:creator>
  <cp:lastModifiedBy>Lada Pospíšilová</cp:lastModifiedBy>
  <cp:revision>69</cp:revision>
  <dcterms:created xsi:type="dcterms:W3CDTF">2011-11-28T12:13:08Z</dcterms:created>
  <dcterms:modified xsi:type="dcterms:W3CDTF">2021-01-17T19:23:45Z</dcterms:modified>
</cp:coreProperties>
</file>