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0" r:id="rId2"/>
    <p:sldId id="256" r:id="rId3"/>
    <p:sldId id="273" r:id="rId4"/>
    <p:sldId id="282" r:id="rId5"/>
    <p:sldId id="269" r:id="rId6"/>
    <p:sldId id="275" r:id="rId7"/>
    <p:sldId id="259" r:id="rId8"/>
    <p:sldId id="258" r:id="rId9"/>
    <p:sldId id="260" r:id="rId10"/>
    <p:sldId id="261" r:id="rId11"/>
    <p:sldId id="262" r:id="rId12"/>
    <p:sldId id="264" r:id="rId13"/>
    <p:sldId id="266" r:id="rId14"/>
    <p:sldId id="265" r:id="rId15"/>
    <p:sldId id="285" r:id="rId16"/>
    <p:sldId id="268" r:id="rId17"/>
    <p:sldId id="270" r:id="rId18"/>
    <p:sldId id="286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502ED-FB81-41D5-B5B3-2D035593F099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16A8-9013-41E8-8C50-6356529D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31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3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16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91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07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64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53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86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71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34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04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7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98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73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3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44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01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1372-FE25-4267-A33B-DA4D1905F63D}" type="datetimeFigureOut">
              <a:rPr lang="cs-CZ" smtClean="0"/>
              <a:t>07.11.2020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40B79C-3D70-4235-A966-E8D21464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4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hsukams.files.wordpress.com/2009/11/mammoth.jpg" TargetMode="External"/><Relationship Id="rId13" Type="http://schemas.openxmlformats.org/officeDocument/2006/relationships/hyperlink" Target="http://www.schoepfung.eu/fileadmin/win/sc/dateien/6/saeugetiere/eichhoernchen_aufgerichtet.jpg" TargetMode="External"/><Relationship Id="rId18" Type="http://schemas.openxmlformats.org/officeDocument/2006/relationships/hyperlink" Target="http://www.all-creatures.org/anex/elephant-ivory-17_small.jpg" TargetMode="External"/><Relationship Id="rId3" Type="http://schemas.openxmlformats.org/officeDocument/2006/relationships/hyperlink" Target="http://upload.wikimedia.org/wikipedia/commons/thumb/e/e7/Elephant_skeleton.jpg/800px-Elephant_skeleton.jpg" TargetMode="External"/><Relationship Id="rId7" Type="http://schemas.openxmlformats.org/officeDocument/2006/relationships/hyperlink" Target="http://arrowheadology.com/forums/attachments/general-discussion-off-topic-craziness/44137d1302557949-wooly-mammoth-return-1200283717.jpg" TargetMode="External"/><Relationship Id="rId12" Type="http://schemas.openxmlformats.org/officeDocument/2006/relationships/hyperlink" Target="http://www.biolib.cz/IMG/GAL/30819.jpg" TargetMode="External"/><Relationship Id="rId17" Type="http://schemas.openxmlformats.org/officeDocument/2006/relationships/hyperlink" Target="http://t1.gstatic.com/images?q=tbn:ANd9GcSG4B8BESjr4q3BqT4XmeacteJP8ww01H2msU1l47a88VQhtI3NiiywoOu3CQ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simbania.files.wordpress.com/2010/07/p_450_308_69082346-b0ac-4b90-bb81-76e834952b18.jpeg?w=5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lecomtally.com/blog/science_general/Fisher-baby_mammoth.jpg" TargetMode="External"/><Relationship Id="rId11" Type="http://schemas.openxmlformats.org/officeDocument/2006/relationships/hyperlink" Target="http://cache2.artprintimages.com/LRG/29/2906/2EUPD00Z.jpg" TargetMode="External"/><Relationship Id="rId5" Type="http://schemas.openxmlformats.org/officeDocument/2006/relationships/hyperlink" Target="http://www.nzetc.org/etexts/Bio20Tuat01/Bio20Tuat01_008a(h280).jpg" TargetMode="External"/><Relationship Id="rId15" Type="http://schemas.openxmlformats.org/officeDocument/2006/relationships/hyperlink" Target="http://www.roadlesstravelled.com.au/blogimg/nhm-wildlife-photographer-of-the-year-2007.jpg" TargetMode="External"/><Relationship Id="rId10" Type="http://schemas.openxmlformats.org/officeDocument/2006/relationships/hyperlink" Target="http://www.instablogsimages.com/images/2008/07/16/african-elephant_wKhqb_2263.jpg" TargetMode="External"/><Relationship Id="rId4" Type="http://schemas.openxmlformats.org/officeDocument/2006/relationships/hyperlink" Target="http://1.bp.blogspot.com/-AXWA1LdpIdw/Twsigw_Ix0I/AAAAAAAAE34/cUQtU0H8tSU/s1600/woolly-mammoth.jpg" TargetMode="External"/><Relationship Id="rId9" Type="http://schemas.openxmlformats.org/officeDocument/2006/relationships/hyperlink" Target="http://www.bbc.co.uk/radio4/worldonthemove/image/2/622/451/2/images/elephant-kruger.jpg" TargetMode="External"/><Relationship Id="rId14" Type="http://schemas.openxmlformats.org/officeDocument/2006/relationships/hyperlink" Target="http://www.habeeb.com/images/9000-lb.asian.elephant.10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260648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0B0F0"/>
                </a:solidFill>
                <a:latin typeface="Baskerville Old Face" panose="02020602080505020303" pitchFamily="18" charset="0"/>
              </a:rPr>
              <a:t>CHOBOTNATCI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8454"/>
            <a:ext cx="3888432" cy="56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8" y="2998952"/>
            <a:ext cx="4860032" cy="382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43786" cy="268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KOSTRA MAMUTA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2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6</a:t>
            </a:r>
            <a:endParaRPr lang="cs-CZ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6272"/>
            <a:ext cx="6239931" cy="492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2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SLON AFRICKÝ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7</a:t>
            </a:r>
            <a:endParaRPr lang="cs-CZ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5379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5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SLON AFRICKÝ – 2 prstíky na chobotu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8</a:t>
            </a:r>
            <a:endParaRPr lang="cs-CZ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5"/>
            <a:ext cx="6540789" cy="49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SLON INDICKÝ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10</a:t>
            </a:r>
            <a:endParaRPr lang="cs-CZ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7" y="1916832"/>
            <a:ext cx="659604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SLON INDICKÝ – 1 prstík na chobotu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11</a:t>
            </a:r>
            <a:endParaRPr lang="cs-CZ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82167" cy="470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15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444208" y="3383794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Slon pralesní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2004"/>
            <a:ext cx="5544616" cy="5883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07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Sloni umí i plavat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89" y="1600200"/>
            <a:ext cx="8845707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12                                                                                              Obr. 13</a:t>
            </a:r>
            <a:endParaRPr lang="cs-CZ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9" y="2060848"/>
            <a:ext cx="536806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7"/>
            <a:ext cx="316835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Sloní kly - slonovina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14                                                                                               Obr. 15</a:t>
            </a:r>
            <a:endParaRPr lang="cs-CZ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8" y="2060848"/>
            <a:ext cx="5331180" cy="435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24036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8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18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017692" y="28278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OTÁZKY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410130"/>
            <a:ext cx="71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1.    Popiš </a:t>
            </a:r>
            <a:r>
              <a:rPr lang="cs-CZ" sz="2800" b="1" dirty="0"/>
              <a:t>charakteristický vzhled chobotnatců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2010390"/>
            <a:ext cx="469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2.   Které </a:t>
            </a:r>
            <a:r>
              <a:rPr lang="cs-CZ" sz="2800" b="1" dirty="0"/>
              <a:t>zuby tvoří kly slona</a:t>
            </a:r>
            <a:r>
              <a:rPr lang="cs-CZ" sz="2800" b="1" dirty="0" smtClean="0"/>
              <a:t>?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2610650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3.   Čím </a:t>
            </a:r>
            <a:r>
              <a:rPr lang="cs-CZ" sz="2800" b="1" dirty="0"/>
              <a:t>se živí sloni</a:t>
            </a:r>
            <a:r>
              <a:rPr lang="cs-CZ" sz="2800" b="1" dirty="0" smtClean="0"/>
              <a:t>?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3210910"/>
            <a:ext cx="7656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4.   Kterým </a:t>
            </a:r>
            <a:r>
              <a:rPr lang="cs-CZ" sz="2800" b="1" dirty="0"/>
              <a:t>nápadným znakem se liší slon africký </a:t>
            </a:r>
            <a:endParaRPr lang="cs-CZ" sz="2800" b="1" dirty="0" smtClean="0"/>
          </a:p>
          <a:p>
            <a:r>
              <a:rPr lang="cs-CZ" sz="2800" b="1" dirty="0"/>
              <a:t>	</a:t>
            </a:r>
            <a:r>
              <a:rPr lang="cs-CZ" sz="2800" b="1" dirty="0" smtClean="0"/>
              <a:t>			od </a:t>
            </a:r>
            <a:r>
              <a:rPr lang="cs-CZ" sz="2800" b="1" dirty="0"/>
              <a:t>slona indického</a:t>
            </a:r>
            <a:r>
              <a:rPr lang="cs-CZ" sz="2800" b="1" dirty="0" smtClean="0"/>
              <a:t>?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4242057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5.   Kolik </a:t>
            </a:r>
            <a:r>
              <a:rPr lang="cs-CZ" sz="2800" b="1" dirty="0"/>
              <a:t>váží dospělý slon</a:t>
            </a:r>
            <a:r>
              <a:rPr lang="cs-CZ" sz="2800" b="1" dirty="0" smtClean="0"/>
              <a:t>?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4842317"/>
            <a:ext cx="699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6.   Kterou </a:t>
            </a:r>
            <a:r>
              <a:rPr lang="cs-CZ" sz="2800" b="1" dirty="0"/>
              <a:t>cennou surovinu získáme u slona?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5442578"/>
            <a:ext cx="569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7.   Kolik </a:t>
            </a:r>
            <a:r>
              <a:rPr lang="cs-CZ" sz="2800" b="1" dirty="0"/>
              <a:t>druhů chobotnatců známe</a:t>
            </a:r>
            <a:r>
              <a:rPr lang="cs-CZ" sz="2800" b="1" dirty="0" smtClean="0"/>
              <a:t>?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4692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>
          <a:xfrm>
            <a:off x="323528" y="2030"/>
            <a:ext cx="8229600" cy="993775"/>
          </a:xfrm>
        </p:spPr>
        <p:txBody>
          <a:bodyPr/>
          <a:lstStyle/>
          <a:p>
            <a:pPr eaLnBrk="1" hangingPunct="1"/>
            <a:r>
              <a:rPr lang="cs-CZ" dirty="0" smtClean="0"/>
              <a:t>ZÁPIS do sešitu:</a:t>
            </a:r>
            <a:endParaRPr 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8642350" cy="5589587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500" dirty="0" smtClean="0">
                <a:solidFill>
                  <a:srgbClr val="FF0000"/>
                </a:solidFill>
              </a:rPr>
              <a:t>Řád – CHOBOTNATCI</a:t>
            </a:r>
            <a:endParaRPr lang="cs-CZ" sz="2700" dirty="0" smtClean="0"/>
          </a:p>
          <a:p>
            <a:pPr>
              <a:lnSpc>
                <a:spcPct val="90000"/>
              </a:lnSpc>
            </a:pPr>
            <a:r>
              <a:rPr lang="cs-CZ" sz="2700" dirty="0"/>
              <a:t>Chobotnatci jsou </a:t>
            </a:r>
            <a:r>
              <a:rPr lang="cs-CZ" sz="2700" dirty="0">
                <a:solidFill>
                  <a:srgbClr val="FF0000"/>
                </a:solidFill>
              </a:rPr>
              <a:t>největší</a:t>
            </a:r>
            <a:r>
              <a:rPr lang="cs-CZ" sz="2700" dirty="0"/>
              <a:t> žijící </a:t>
            </a:r>
            <a:r>
              <a:rPr lang="cs-CZ" sz="2700" dirty="0">
                <a:solidFill>
                  <a:srgbClr val="FF0000"/>
                </a:solidFill>
              </a:rPr>
              <a:t>suchozemští savci</a:t>
            </a:r>
            <a:r>
              <a:rPr lang="cs-CZ" sz="2700" dirty="0"/>
              <a:t> na Zemi (výška 3,5 m, délka 4,5 m a hmotnost 5-7 t)</a:t>
            </a:r>
          </a:p>
          <a:p>
            <a:pPr>
              <a:lnSpc>
                <a:spcPct val="90000"/>
              </a:lnSpc>
            </a:pPr>
            <a:r>
              <a:rPr lang="cs-CZ" sz="2700" dirty="0"/>
              <a:t>Mají dlouhý </a:t>
            </a:r>
            <a:r>
              <a:rPr lang="cs-CZ" sz="2700" dirty="0">
                <a:solidFill>
                  <a:srgbClr val="FF0000"/>
                </a:solidFill>
              </a:rPr>
              <a:t>svalnatý chobot</a:t>
            </a:r>
            <a:r>
              <a:rPr lang="cs-CZ" sz="2700" dirty="0"/>
              <a:t> – čichání, hmatání a uchopování předmětů </a:t>
            </a:r>
            <a:endParaRPr lang="cs-CZ" sz="2700" dirty="0" smtClean="0"/>
          </a:p>
          <a:p>
            <a:pPr>
              <a:lnSpc>
                <a:spcPct val="90000"/>
              </a:lnSpc>
            </a:pPr>
            <a:r>
              <a:rPr lang="cs-CZ" sz="2700" dirty="0" smtClean="0">
                <a:solidFill>
                  <a:srgbClr val="FF0000"/>
                </a:solidFill>
              </a:rPr>
              <a:t>Kly</a:t>
            </a:r>
            <a:r>
              <a:rPr lang="cs-CZ" sz="2700" dirty="0" smtClean="0"/>
              <a:t> </a:t>
            </a:r>
            <a:r>
              <a:rPr lang="cs-CZ" sz="2700" dirty="0"/>
              <a:t>vznikly přeměnou řezáků v horní čelisti – slonovina </a:t>
            </a:r>
            <a:r>
              <a:rPr lang="cs-CZ" sz="2700" dirty="0" smtClean="0"/>
              <a:t>  (až </a:t>
            </a:r>
            <a:r>
              <a:rPr lang="cs-CZ" sz="2700" dirty="0"/>
              <a:t>3 m dlouhé </a:t>
            </a:r>
            <a:r>
              <a:rPr lang="cs-CZ" sz="2700" dirty="0" smtClean="0"/>
              <a:t>a </a:t>
            </a:r>
            <a:r>
              <a:rPr lang="cs-CZ" sz="2700" dirty="0"/>
              <a:t>90 </a:t>
            </a:r>
            <a:r>
              <a:rPr lang="cs-CZ" sz="2700" dirty="0" smtClean="0"/>
              <a:t>kg těžké)</a:t>
            </a:r>
            <a:endParaRPr lang="cs-CZ" sz="2700" dirty="0"/>
          </a:p>
          <a:p>
            <a:pPr>
              <a:lnSpc>
                <a:spcPct val="90000"/>
              </a:lnSpc>
            </a:pPr>
            <a:r>
              <a:rPr lang="cs-CZ" sz="2700" dirty="0"/>
              <a:t>Sloupovité končetiny mají na chodidlech pružné polštáře</a:t>
            </a:r>
          </a:p>
          <a:p>
            <a:pPr>
              <a:lnSpc>
                <a:spcPct val="90000"/>
              </a:lnSpc>
            </a:pPr>
            <a:r>
              <a:rPr lang="cs-CZ" sz="2700" dirty="0"/>
              <a:t>Jsou to </a:t>
            </a:r>
            <a:r>
              <a:rPr lang="cs-CZ" sz="2700" dirty="0">
                <a:solidFill>
                  <a:srgbClr val="FF0000"/>
                </a:solidFill>
              </a:rPr>
              <a:t>býložravci</a:t>
            </a:r>
            <a:r>
              <a:rPr lang="cs-CZ" sz="2700" dirty="0"/>
              <a:t> – mají mohutné stoličky</a:t>
            </a:r>
          </a:p>
          <a:p>
            <a:pPr>
              <a:lnSpc>
                <a:spcPct val="90000"/>
              </a:lnSpc>
            </a:pPr>
            <a:r>
              <a:rPr lang="cs-CZ" sz="2700" dirty="0"/>
              <a:t>Samice rodí většinou </a:t>
            </a:r>
            <a:r>
              <a:rPr lang="cs-CZ" sz="2700" dirty="0">
                <a:solidFill>
                  <a:srgbClr val="FF0000"/>
                </a:solidFill>
              </a:rPr>
              <a:t>1 mládě </a:t>
            </a:r>
            <a:r>
              <a:rPr lang="cs-CZ" sz="2700" dirty="0"/>
              <a:t>(1 m, 90 kg) </a:t>
            </a:r>
            <a:r>
              <a:rPr lang="cs-CZ" sz="2700" dirty="0" smtClean="0"/>
              <a:t>a </a:t>
            </a:r>
            <a:r>
              <a:rPr lang="cs-CZ" sz="2700" dirty="0"/>
              <a:t>je </a:t>
            </a:r>
            <a:r>
              <a:rPr lang="cs-CZ" sz="2700" dirty="0">
                <a:solidFill>
                  <a:srgbClr val="FF0000"/>
                </a:solidFill>
              </a:rPr>
              <a:t>březí 22 </a:t>
            </a:r>
            <a:r>
              <a:rPr lang="cs-CZ" sz="2700" dirty="0" smtClean="0">
                <a:solidFill>
                  <a:srgbClr val="FF0000"/>
                </a:solidFill>
              </a:rPr>
              <a:t>měsíců</a:t>
            </a:r>
          </a:p>
          <a:p>
            <a:pPr>
              <a:lnSpc>
                <a:spcPct val="90000"/>
              </a:lnSpc>
            </a:pPr>
            <a:r>
              <a:rPr lang="cs-CZ" sz="2700" dirty="0" smtClean="0"/>
              <a:t>Zástupci </a:t>
            </a:r>
            <a:r>
              <a:rPr lang="cs-CZ" sz="2700" dirty="0"/>
              <a:t>– </a:t>
            </a:r>
            <a:r>
              <a:rPr lang="cs-CZ" sz="2800" dirty="0">
                <a:solidFill>
                  <a:srgbClr val="FF0000"/>
                </a:solidFill>
              </a:rPr>
              <a:t>Slon africký </a:t>
            </a:r>
            <a:r>
              <a:rPr lang="cs-CZ" sz="2800" dirty="0"/>
              <a:t>– větší, velké ušní boltce (ochlazování </a:t>
            </a:r>
            <a:endParaRPr lang="cs-CZ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            těla</a:t>
            </a:r>
            <a:r>
              <a:rPr lang="cs-CZ" sz="2800" dirty="0"/>
              <a:t>) a kly, 2 prstíky na chobotu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/>
              <a:t>                     - </a:t>
            </a:r>
            <a:r>
              <a:rPr lang="cs-CZ" sz="2800" dirty="0" smtClean="0">
                <a:solidFill>
                  <a:srgbClr val="FF0000"/>
                </a:solidFill>
              </a:rPr>
              <a:t>Slon </a:t>
            </a:r>
            <a:r>
              <a:rPr lang="cs-CZ" sz="2800" dirty="0">
                <a:solidFill>
                  <a:srgbClr val="FF0000"/>
                </a:solidFill>
              </a:rPr>
              <a:t>indický</a:t>
            </a:r>
            <a:r>
              <a:rPr lang="cs-CZ" sz="2800" dirty="0"/>
              <a:t> – menší, menší ušní boltce a kly, </a:t>
            </a:r>
            <a:r>
              <a:rPr lang="cs-CZ" sz="2800" dirty="0" smtClean="0"/>
              <a:t>1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             prstík </a:t>
            </a:r>
            <a:r>
              <a:rPr lang="cs-CZ" sz="2800" dirty="0"/>
              <a:t>na </a:t>
            </a:r>
            <a:r>
              <a:rPr lang="cs-CZ" sz="2800" dirty="0" smtClean="0"/>
              <a:t>chobotu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- </a:t>
            </a:r>
            <a:r>
              <a:rPr lang="cs-CZ" sz="2800" dirty="0" smtClean="0">
                <a:solidFill>
                  <a:srgbClr val="FF0000"/>
                </a:solidFill>
              </a:rPr>
              <a:t>Mamut srstnatý</a:t>
            </a:r>
            <a:r>
              <a:rPr lang="cs-CZ" sz="2800" dirty="0" smtClean="0"/>
              <a:t> – žil před 4,8 mil. – 4000 lety</a:t>
            </a:r>
            <a:endParaRPr lang="cs-CZ" sz="2800" dirty="0"/>
          </a:p>
          <a:p>
            <a:pPr>
              <a:lnSpc>
                <a:spcPct val="90000"/>
              </a:lnSpc>
            </a:pPr>
            <a:endParaRPr lang="cs-CZ" sz="27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cs-CZ" sz="2500" dirty="0" smtClean="0"/>
          </a:p>
        </p:txBody>
      </p:sp>
    </p:spTree>
    <p:extLst>
      <p:ext uri="{BB962C8B-B14F-4D97-AF65-F5344CB8AC3E}">
        <p14:creationId xmlns:p14="http://schemas.microsoft.com/office/powerpoint/2010/main" val="22592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CHOBOTNATCI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85" y="1583750"/>
            <a:ext cx="7416824" cy="517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584" y="121441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1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OPAKOVÁNÍ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4294967295"/>
          </p:nvPr>
        </p:nvSpPr>
        <p:spPr>
          <a:xfrm>
            <a:off x="574675" y="1196975"/>
            <a:ext cx="8569325" cy="56610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i="1" u="sng" dirty="0" smtClean="0"/>
              <a:t>Doplňte text: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/>
              <a:t>Chobotnatci jsou </a:t>
            </a:r>
            <a:r>
              <a:rPr lang="cs-CZ" sz="2800" dirty="0" smtClean="0">
                <a:solidFill>
                  <a:srgbClr val="FF0000"/>
                </a:solidFill>
              </a:rPr>
              <a:t>…….….</a:t>
            </a:r>
            <a:r>
              <a:rPr lang="cs-CZ" sz="2800" dirty="0" smtClean="0"/>
              <a:t> </a:t>
            </a:r>
            <a:r>
              <a:rPr lang="cs-CZ" sz="2800" dirty="0"/>
              <a:t>žijící suchozemští savci na Zemi, mohou dosahovat hmotnost </a:t>
            </a:r>
            <a:r>
              <a:rPr lang="cs-CZ" sz="2800" dirty="0" smtClean="0">
                <a:solidFill>
                  <a:srgbClr val="FF0000"/>
                </a:solidFill>
              </a:rPr>
              <a:t>…….….</a:t>
            </a:r>
            <a:r>
              <a:rPr lang="cs-CZ" sz="2800" dirty="0" smtClean="0"/>
              <a:t> tun</a:t>
            </a:r>
            <a:r>
              <a:rPr lang="cs-CZ" sz="2800" dirty="0"/>
              <a:t>. Mají dlouhý </a:t>
            </a:r>
            <a:r>
              <a:rPr lang="cs-CZ" sz="2800" dirty="0" smtClean="0"/>
              <a:t>svalnatý </a:t>
            </a:r>
            <a:r>
              <a:rPr lang="cs-CZ" sz="2800" dirty="0" smtClean="0">
                <a:solidFill>
                  <a:srgbClr val="FF0000"/>
                </a:solidFill>
              </a:rPr>
              <a:t>………..</a:t>
            </a:r>
            <a:r>
              <a:rPr lang="cs-CZ" sz="2800" dirty="0" smtClean="0"/>
              <a:t>, </a:t>
            </a:r>
            <a:r>
              <a:rPr lang="cs-CZ" sz="2800" dirty="0"/>
              <a:t>kterým čichají, hmatají a uchopují předměty.  Mohutné </a:t>
            </a:r>
            <a:r>
              <a:rPr lang="cs-CZ" sz="2800" dirty="0" smtClean="0">
                <a:solidFill>
                  <a:srgbClr val="FF0000"/>
                </a:solidFill>
              </a:rPr>
              <a:t>………..</a:t>
            </a:r>
            <a:r>
              <a:rPr lang="cs-CZ" sz="2800" dirty="0" smtClean="0"/>
              <a:t> </a:t>
            </a:r>
            <a:r>
              <a:rPr lang="cs-CZ" sz="2800" dirty="0"/>
              <a:t>vznikly přeměnou </a:t>
            </a:r>
            <a:r>
              <a:rPr lang="cs-CZ" sz="2800" dirty="0" smtClean="0">
                <a:solidFill>
                  <a:srgbClr val="FF0000"/>
                </a:solidFill>
              </a:rPr>
              <a:t>………..</a:t>
            </a:r>
            <a:r>
              <a:rPr lang="cs-CZ" sz="2800" dirty="0" smtClean="0"/>
              <a:t> </a:t>
            </a:r>
            <a:r>
              <a:rPr lang="cs-CZ" sz="2800" dirty="0"/>
              <a:t>v horní čelisti, mohou být až </a:t>
            </a:r>
            <a:r>
              <a:rPr lang="cs-CZ" sz="2800" dirty="0" smtClean="0">
                <a:solidFill>
                  <a:srgbClr val="FF0000"/>
                </a:solidFill>
              </a:rPr>
              <a:t>……..</a:t>
            </a:r>
            <a:r>
              <a:rPr lang="cs-CZ" sz="2800" dirty="0" smtClean="0"/>
              <a:t> </a:t>
            </a:r>
            <a:r>
              <a:rPr lang="cs-CZ" sz="2800" dirty="0"/>
              <a:t>m dlouhé a </a:t>
            </a:r>
            <a:r>
              <a:rPr lang="cs-CZ" sz="2800" dirty="0" smtClean="0">
                <a:solidFill>
                  <a:srgbClr val="FF0000"/>
                </a:solidFill>
              </a:rPr>
              <a:t>……..</a:t>
            </a:r>
            <a:r>
              <a:rPr lang="cs-CZ" sz="2800" dirty="0" smtClean="0"/>
              <a:t> </a:t>
            </a:r>
            <a:r>
              <a:rPr lang="cs-CZ" sz="2800" dirty="0"/>
              <a:t>kg těžké. Sloupovité končetiny mají na chodidlech pružné </a:t>
            </a:r>
            <a:r>
              <a:rPr lang="cs-CZ" sz="2800" dirty="0" smtClean="0">
                <a:solidFill>
                  <a:srgbClr val="FF0000"/>
                </a:solidFill>
              </a:rPr>
              <a:t>………..</a:t>
            </a:r>
            <a:r>
              <a:rPr lang="cs-CZ" sz="2800" dirty="0" smtClean="0"/>
              <a:t>, </a:t>
            </a:r>
            <a:r>
              <a:rPr lang="cs-CZ" sz="2800" dirty="0"/>
              <a:t>které tlumí otřesy. Sloni jsou </a:t>
            </a:r>
            <a:r>
              <a:rPr lang="cs-CZ" sz="2800" dirty="0" smtClean="0">
                <a:solidFill>
                  <a:srgbClr val="FF0000"/>
                </a:solidFill>
              </a:rPr>
              <a:t>………..</a:t>
            </a:r>
            <a:r>
              <a:rPr lang="cs-CZ" sz="2800" dirty="0" smtClean="0"/>
              <a:t>, </a:t>
            </a:r>
            <a:r>
              <a:rPr lang="cs-CZ" sz="2800" dirty="0"/>
              <a:t>proto mají mohutné </a:t>
            </a:r>
            <a:r>
              <a:rPr lang="cs-CZ" sz="2800" dirty="0" smtClean="0">
                <a:solidFill>
                  <a:srgbClr val="FF0000"/>
                </a:solidFill>
              </a:rPr>
              <a:t>………. </a:t>
            </a:r>
            <a:r>
              <a:rPr lang="cs-CZ" sz="2800" dirty="0" smtClean="0"/>
              <a:t>. </a:t>
            </a:r>
            <a:r>
              <a:rPr lang="cs-CZ" sz="2800" dirty="0"/>
              <a:t>Samice rodí většinou </a:t>
            </a:r>
            <a:r>
              <a:rPr lang="cs-CZ" sz="2800" dirty="0" smtClean="0">
                <a:solidFill>
                  <a:srgbClr val="FF0000"/>
                </a:solidFill>
              </a:rPr>
              <a:t>……... </a:t>
            </a:r>
            <a:r>
              <a:rPr lang="cs-CZ" sz="2800" dirty="0"/>
              <a:t>mládě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a je březí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………. </a:t>
            </a:r>
            <a:r>
              <a:rPr lang="cs-CZ" sz="2800" dirty="0"/>
              <a:t>měsíců. </a:t>
            </a:r>
            <a:r>
              <a:rPr lang="cs-CZ" sz="2800" dirty="0" smtClean="0">
                <a:solidFill>
                  <a:srgbClr val="FF0000"/>
                </a:solidFill>
              </a:rPr>
              <a:t>………. ………. </a:t>
            </a:r>
            <a:r>
              <a:rPr lang="cs-CZ" sz="2800" dirty="0" smtClean="0"/>
              <a:t> </a:t>
            </a:r>
            <a:r>
              <a:rPr lang="cs-CZ" sz="2800" dirty="0"/>
              <a:t>je větší, má </a:t>
            </a:r>
            <a:r>
              <a:rPr lang="cs-CZ" sz="2800" dirty="0" smtClean="0">
                <a:solidFill>
                  <a:srgbClr val="FF0000"/>
                </a:solidFill>
              </a:rPr>
              <a:t>……….</a:t>
            </a:r>
            <a:r>
              <a:rPr lang="cs-CZ" sz="2800" dirty="0" smtClean="0"/>
              <a:t> </a:t>
            </a:r>
            <a:r>
              <a:rPr lang="cs-CZ" sz="2800" dirty="0"/>
              <a:t>ušní boltce, které slouží k </a:t>
            </a:r>
            <a:r>
              <a:rPr lang="cs-CZ" sz="2800" dirty="0" smtClean="0">
                <a:solidFill>
                  <a:srgbClr val="FF0000"/>
                </a:solidFill>
              </a:rPr>
              <a:t>…….….</a:t>
            </a:r>
            <a:r>
              <a:rPr lang="cs-CZ" sz="2800" dirty="0" smtClean="0"/>
              <a:t> </a:t>
            </a:r>
            <a:r>
              <a:rPr lang="cs-CZ" sz="2800" dirty="0"/>
              <a:t>těla, a  </a:t>
            </a:r>
            <a:r>
              <a:rPr lang="cs-CZ" sz="2800" dirty="0" smtClean="0">
                <a:solidFill>
                  <a:srgbClr val="FF0000"/>
                </a:solidFill>
              </a:rPr>
              <a:t>…….….</a:t>
            </a:r>
            <a:r>
              <a:rPr lang="cs-CZ" sz="2800" dirty="0" smtClean="0"/>
              <a:t> </a:t>
            </a:r>
            <a:r>
              <a:rPr lang="cs-CZ" sz="2800" dirty="0"/>
              <a:t>kly. Na chobotu má slon africký </a:t>
            </a:r>
            <a:r>
              <a:rPr lang="cs-CZ" sz="2800" dirty="0" smtClean="0">
                <a:solidFill>
                  <a:srgbClr val="FF0000"/>
                </a:solidFill>
              </a:rPr>
              <a:t>……….</a:t>
            </a:r>
            <a:r>
              <a:rPr lang="cs-CZ" sz="2800" dirty="0" smtClean="0"/>
              <a:t> </a:t>
            </a:r>
            <a:r>
              <a:rPr lang="cs-CZ" sz="2800" dirty="0"/>
              <a:t>hmatové prstíky. </a:t>
            </a:r>
            <a:r>
              <a:rPr lang="cs-CZ" sz="2800" dirty="0" smtClean="0">
                <a:solidFill>
                  <a:srgbClr val="FF0000"/>
                </a:solidFill>
              </a:rPr>
              <a:t>………. ……….</a:t>
            </a:r>
            <a:r>
              <a:rPr lang="cs-CZ" sz="2800" dirty="0" smtClean="0"/>
              <a:t> </a:t>
            </a:r>
            <a:r>
              <a:rPr lang="cs-CZ" sz="2800" dirty="0"/>
              <a:t>je menší, </a:t>
            </a:r>
            <a:r>
              <a:rPr lang="cs-CZ" sz="2800" dirty="0" smtClean="0"/>
              <a:t>má </a:t>
            </a:r>
            <a:r>
              <a:rPr lang="cs-CZ" sz="2800" dirty="0" smtClean="0">
                <a:solidFill>
                  <a:srgbClr val="FF0000"/>
                </a:solidFill>
              </a:rPr>
              <a:t>………. </a:t>
            </a:r>
            <a:r>
              <a:rPr lang="cs-CZ" sz="2800" dirty="0"/>
              <a:t>ušní boltce a malé </a:t>
            </a:r>
            <a:r>
              <a:rPr lang="cs-CZ" sz="2800" dirty="0" smtClean="0">
                <a:solidFill>
                  <a:srgbClr val="FF0000"/>
                </a:solidFill>
              </a:rPr>
              <a:t>……….</a:t>
            </a:r>
            <a:r>
              <a:rPr lang="cs-CZ" sz="2800" dirty="0" smtClean="0"/>
              <a:t>, </a:t>
            </a:r>
            <a:r>
              <a:rPr lang="cs-CZ" sz="2800" dirty="0"/>
              <a:t>na chobotu pak má </a:t>
            </a:r>
            <a:r>
              <a:rPr lang="cs-CZ" sz="2800" dirty="0" smtClean="0">
                <a:solidFill>
                  <a:srgbClr val="FF0000"/>
                </a:solidFill>
              </a:rPr>
              <a:t>………</a:t>
            </a:r>
            <a:r>
              <a:rPr lang="cs-CZ" sz="2800" dirty="0" smtClean="0"/>
              <a:t> </a:t>
            </a:r>
            <a:r>
              <a:rPr lang="cs-CZ" sz="2800" dirty="0"/>
              <a:t>prstík. Mezi vyhynulé chobotnatce </a:t>
            </a:r>
            <a:r>
              <a:rPr lang="cs-CZ" sz="2800" dirty="0" smtClean="0"/>
              <a:t>patří </a:t>
            </a:r>
            <a:r>
              <a:rPr lang="cs-CZ" sz="2800" dirty="0" smtClean="0">
                <a:solidFill>
                  <a:srgbClr val="FF0000"/>
                </a:solidFill>
              </a:rPr>
              <a:t>………..</a:t>
            </a:r>
            <a:r>
              <a:rPr lang="cs-CZ" sz="2800" dirty="0" smtClean="0"/>
              <a:t>, </a:t>
            </a:r>
            <a:r>
              <a:rPr lang="cs-CZ" sz="2800" dirty="0"/>
              <a:t>který měl dlouhou </a:t>
            </a:r>
            <a:r>
              <a:rPr lang="cs-CZ" sz="2800" dirty="0" smtClean="0">
                <a:solidFill>
                  <a:srgbClr val="FF0000"/>
                </a:solidFill>
              </a:rPr>
              <a:t>……….</a:t>
            </a:r>
            <a:r>
              <a:rPr lang="cs-CZ" sz="2800" dirty="0" smtClean="0"/>
              <a:t>, </a:t>
            </a:r>
            <a:r>
              <a:rPr lang="cs-CZ" sz="2800" dirty="0"/>
              <a:t>protože žil v době </a:t>
            </a:r>
            <a:r>
              <a:rPr lang="cs-CZ" sz="2800" dirty="0" smtClean="0">
                <a:solidFill>
                  <a:srgbClr val="FF0000"/>
                </a:solidFill>
              </a:rPr>
              <a:t>………. </a:t>
            </a:r>
            <a:r>
              <a:rPr lang="cs-CZ" sz="28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cs-CZ" sz="28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5381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2"/>
          <p:cNvSpPr>
            <a:spLocks noChangeArrowheads="1"/>
          </p:cNvSpPr>
          <p:nvPr/>
        </p:nvSpPr>
        <p:spPr bwMode="auto">
          <a:xfrm>
            <a:off x="179388" y="188913"/>
            <a:ext cx="8964612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 b="1" dirty="0"/>
              <a:t>Autorizace</a:t>
            </a:r>
          </a:p>
          <a:p>
            <a:r>
              <a:rPr lang="cs-CZ" sz="1400" b="1" dirty="0"/>
              <a:t>Autorizace z použité literatury</a:t>
            </a:r>
          </a:p>
          <a:p>
            <a:r>
              <a:rPr lang="cs-CZ" sz="1400" dirty="0"/>
              <a:t>VANĚČKOVÁ,I., SKÝBOVÁ,J., MARKVARTOVÁ,D., HEJDA,T. </a:t>
            </a:r>
            <a:r>
              <a:rPr lang="cs-CZ" sz="1400" i="1" dirty="0"/>
              <a:t>Přírodopis 8 učebnice pro základní školy a víceletá gymnázia, </a:t>
            </a:r>
            <a:r>
              <a:rPr lang="cs-CZ" sz="1400" dirty="0"/>
              <a:t>Plzeň, Fraus 2006</a:t>
            </a:r>
          </a:p>
          <a:p>
            <a:r>
              <a:rPr lang="cs-CZ" sz="1400" dirty="0"/>
              <a:t>KANTOREK,J., JURČÁK,J., FRONĚK,J. </a:t>
            </a:r>
            <a:r>
              <a:rPr lang="cs-CZ" sz="1400" i="1" dirty="0"/>
              <a:t>Přírodopis 8, </a:t>
            </a:r>
            <a:r>
              <a:rPr lang="cs-CZ" sz="1400" dirty="0"/>
              <a:t>Olomouc, </a:t>
            </a:r>
            <a:r>
              <a:rPr lang="cs-CZ" sz="1400" dirty="0" err="1"/>
              <a:t>Prodos</a:t>
            </a:r>
            <a:r>
              <a:rPr lang="cs-CZ" sz="1400" dirty="0"/>
              <a:t> 1999 </a:t>
            </a:r>
          </a:p>
          <a:p>
            <a:r>
              <a:rPr lang="cs-CZ" sz="1400" dirty="0"/>
              <a:t>SIGMUND,L., HANÁK,V., PRAVDA,O. </a:t>
            </a:r>
            <a:r>
              <a:rPr lang="cs-CZ" sz="1400" i="1" dirty="0"/>
              <a:t>Zoologie strunatců, </a:t>
            </a:r>
            <a:r>
              <a:rPr lang="cs-CZ" sz="1400" dirty="0"/>
              <a:t>Praha, Karolinum 1994</a:t>
            </a:r>
          </a:p>
          <a:p>
            <a:endParaRPr lang="cs-CZ" sz="1400" dirty="0"/>
          </a:p>
          <a:p>
            <a:r>
              <a:rPr lang="cs-CZ" sz="1200" b="1" dirty="0"/>
              <a:t>Autorizace z CMIS</a:t>
            </a:r>
          </a:p>
          <a:p>
            <a:r>
              <a:rPr lang="cs-CZ" sz="1200" dirty="0"/>
              <a:t>Obr. 1 Použitý zdroj: </a:t>
            </a:r>
            <a:r>
              <a:rPr lang="en-US" sz="1200" dirty="0" smtClean="0"/>
              <a:t>&lt;</a:t>
            </a:r>
            <a:r>
              <a:rPr lang="cs-CZ" sz="1200" dirty="0">
                <a:hlinkClick r:id="rId3"/>
              </a:rPr>
              <a:t>http://upload.wikimedia.org/wikipedia/commons/thumb/e/e7/Elephant_skeleton.jpg/800px-Elephant_skeleton.jpg</a:t>
            </a:r>
            <a:endParaRPr lang="cs-CZ" sz="1200" dirty="0"/>
          </a:p>
          <a:p>
            <a:r>
              <a:rPr lang="cs-CZ" sz="1200" u="sng" dirty="0" smtClean="0"/>
              <a:t>&gt;</a:t>
            </a:r>
            <a:r>
              <a:rPr lang="cs-CZ" sz="1200" dirty="0" smtClean="0"/>
              <a:t>[</a:t>
            </a:r>
            <a:r>
              <a:rPr lang="cs-CZ" sz="1200" dirty="0"/>
              <a:t>cit. </a:t>
            </a:r>
            <a:r>
              <a:rPr lang="cs-CZ" sz="1200" dirty="0" smtClean="0"/>
              <a:t>2012-03-26]</a:t>
            </a:r>
            <a:endParaRPr lang="cs-CZ" sz="1200" dirty="0"/>
          </a:p>
          <a:p>
            <a:r>
              <a:rPr lang="cs-CZ" sz="1200" dirty="0"/>
              <a:t>Obr. 2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www.calacademy.org/</a:t>
            </a:r>
            <a:r>
              <a:rPr lang="cs-CZ" sz="1200" dirty="0" err="1" smtClean="0">
                <a:hlinkClick r:id="rId3"/>
              </a:rPr>
              <a:t>exhibits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skulls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images</a:t>
            </a:r>
            <a:r>
              <a:rPr lang="cs-CZ" sz="1200" dirty="0" smtClean="0">
                <a:hlinkClick r:id="rId3"/>
              </a:rPr>
              <a:t>/asian_elephant320.jpg</a:t>
            </a:r>
            <a:r>
              <a:rPr lang="cs-CZ" sz="1200" u="sng" dirty="0"/>
              <a:t>&gt; </a:t>
            </a:r>
            <a:r>
              <a:rPr lang="cs-CZ" sz="1200" dirty="0"/>
              <a:t>[cit. 2012-03-26]</a:t>
            </a:r>
          </a:p>
          <a:p>
            <a:r>
              <a:rPr lang="cs-CZ" sz="1200" dirty="0" smtClean="0"/>
              <a:t>Obr</a:t>
            </a:r>
            <a:r>
              <a:rPr lang="cs-CZ" sz="1200" dirty="0"/>
              <a:t>. 3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4"/>
              </a:rPr>
              <a:t>http://1.bp.blogspot.com/-AXWA1LdpIdw/Twsigw_Ix0I/AAAAAAAAE34/cUQtU0H8tSU/s1600/woolly-mammoth.jpg</a:t>
            </a:r>
            <a:endParaRPr lang="cs-CZ" sz="1200" dirty="0"/>
          </a:p>
          <a:p>
            <a:r>
              <a:rPr lang="cs-CZ" sz="1200" dirty="0" smtClean="0">
                <a:hlinkClick r:id="rId5"/>
              </a:rPr>
              <a:t> </a:t>
            </a:r>
            <a:r>
              <a:rPr lang="cs-CZ" sz="1200" u="sng" dirty="0" smtClean="0"/>
              <a:t>&gt; </a:t>
            </a:r>
            <a:r>
              <a:rPr lang="cs-CZ" sz="1200" dirty="0"/>
              <a:t>[cit. </a:t>
            </a:r>
            <a:r>
              <a:rPr lang="cs-CZ" sz="1200" dirty="0" smtClean="0"/>
              <a:t>2012-03-26]</a:t>
            </a:r>
            <a:endParaRPr lang="cs-CZ" sz="1200" dirty="0"/>
          </a:p>
          <a:p>
            <a:r>
              <a:rPr lang="cs-CZ" sz="1200" dirty="0"/>
              <a:t>Obr. 4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www.telecomtally.com/blog/</a:t>
            </a:r>
            <a:r>
              <a:rPr lang="cs-CZ" sz="1200" dirty="0" err="1" smtClean="0">
                <a:hlinkClick r:id="rId6"/>
              </a:rPr>
              <a:t>science_general</a:t>
            </a:r>
            <a:r>
              <a:rPr lang="cs-CZ" sz="1200" dirty="0" smtClean="0">
                <a:hlinkClick r:id="rId6"/>
              </a:rPr>
              <a:t>/Fisher-baby_mammoth.jpg</a:t>
            </a:r>
            <a:r>
              <a:rPr lang="cs-CZ" sz="1200" u="sng" dirty="0" smtClean="0"/>
              <a:t>&gt; </a:t>
            </a:r>
            <a:r>
              <a:rPr lang="cs-CZ" sz="1200" dirty="0"/>
              <a:t>[cit. </a:t>
            </a:r>
            <a:r>
              <a:rPr lang="cs-CZ" sz="1200" dirty="0" smtClean="0"/>
              <a:t>2012-03-26]</a:t>
            </a:r>
            <a:endParaRPr lang="cs-CZ" sz="1200" dirty="0"/>
          </a:p>
          <a:p>
            <a:r>
              <a:rPr lang="cs-CZ" sz="1200" dirty="0"/>
              <a:t>Obr. 5 Použitý zdroj</a:t>
            </a:r>
            <a:r>
              <a:rPr lang="cs-CZ" sz="1200" dirty="0" smtClean="0"/>
              <a:t>:&lt;</a:t>
            </a: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arrowheadology.com/</a:t>
            </a:r>
            <a:r>
              <a:rPr lang="cs-CZ" sz="1200" dirty="0" err="1" smtClean="0">
                <a:hlinkClick r:id="rId7"/>
              </a:rPr>
              <a:t>forums</a:t>
            </a:r>
            <a:r>
              <a:rPr lang="cs-CZ" sz="1200" dirty="0" smtClean="0">
                <a:hlinkClick r:id="rId7"/>
              </a:rPr>
              <a:t>/</a:t>
            </a:r>
            <a:r>
              <a:rPr lang="cs-CZ" sz="1200" dirty="0" err="1" smtClean="0">
                <a:hlinkClick r:id="rId7"/>
              </a:rPr>
              <a:t>attachments</a:t>
            </a:r>
            <a:r>
              <a:rPr lang="cs-CZ" sz="1200" dirty="0" smtClean="0">
                <a:hlinkClick r:id="rId7"/>
              </a:rPr>
              <a:t>/</a:t>
            </a:r>
            <a:r>
              <a:rPr lang="cs-CZ" sz="1200" dirty="0" err="1" smtClean="0">
                <a:hlinkClick r:id="rId7"/>
              </a:rPr>
              <a:t>general-discussion-off-topic-craziness</a:t>
            </a:r>
            <a:r>
              <a:rPr lang="cs-CZ" sz="1200" dirty="0" smtClean="0">
                <a:hlinkClick r:id="rId7"/>
              </a:rPr>
              <a:t>/44137d1302557949-wooly-mammoth-return-1200283717.jpg</a:t>
            </a:r>
            <a:r>
              <a:rPr lang="cs-CZ" sz="1200" u="sng" dirty="0" smtClean="0"/>
              <a:t>&gt; </a:t>
            </a:r>
            <a:r>
              <a:rPr lang="cs-CZ" sz="1200" dirty="0"/>
              <a:t>[cit. </a:t>
            </a:r>
            <a:r>
              <a:rPr lang="cs-CZ" sz="1200" dirty="0" smtClean="0"/>
              <a:t>2012-03-26]</a:t>
            </a:r>
            <a:endParaRPr lang="cs-CZ" sz="1200" dirty="0"/>
          </a:p>
          <a:p>
            <a:r>
              <a:rPr lang="cs-CZ" sz="1200" dirty="0"/>
              <a:t>Obr. 6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fhsukams.files.wordpress.com/2009/11/mammoth.jpg</a:t>
            </a:r>
            <a:r>
              <a:rPr lang="cs-CZ" sz="1200" u="sng" dirty="0" smtClean="0"/>
              <a:t>&gt;</a:t>
            </a:r>
            <a:r>
              <a:rPr lang="cs-CZ" sz="1200" dirty="0" smtClean="0"/>
              <a:t>[cit. 2012-03-26]</a:t>
            </a:r>
          </a:p>
          <a:p>
            <a:r>
              <a:rPr lang="cs-CZ" sz="1200" dirty="0" smtClean="0"/>
              <a:t>Obr</a:t>
            </a:r>
            <a:r>
              <a:rPr lang="cs-CZ" sz="1200" dirty="0"/>
              <a:t>. 7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9"/>
              </a:rPr>
              <a:t>http://</a:t>
            </a:r>
            <a:r>
              <a:rPr lang="cs-CZ" sz="1200" dirty="0" smtClean="0">
                <a:hlinkClick r:id="rId9"/>
              </a:rPr>
              <a:t>www.bbc.co.uk/radio4/</a:t>
            </a:r>
            <a:r>
              <a:rPr lang="cs-CZ" sz="1200" dirty="0" err="1" smtClean="0">
                <a:hlinkClick r:id="rId9"/>
              </a:rPr>
              <a:t>worldonthemove</a:t>
            </a:r>
            <a:r>
              <a:rPr lang="cs-CZ" sz="1200" dirty="0" smtClean="0">
                <a:hlinkClick r:id="rId9"/>
              </a:rPr>
              <a:t>/image/2/622/451/2/</a:t>
            </a:r>
            <a:r>
              <a:rPr lang="cs-CZ" sz="1200" dirty="0" err="1" smtClean="0">
                <a:hlinkClick r:id="rId9"/>
              </a:rPr>
              <a:t>images</a:t>
            </a:r>
            <a:r>
              <a:rPr lang="cs-CZ" sz="1200" dirty="0" smtClean="0">
                <a:hlinkClick r:id="rId9"/>
              </a:rPr>
              <a:t>/elephant-kruger.jpg</a:t>
            </a:r>
            <a:r>
              <a:rPr lang="cs-CZ" sz="1200" u="sng" dirty="0" smtClean="0"/>
              <a:t>&gt; </a:t>
            </a:r>
            <a:r>
              <a:rPr lang="cs-CZ" sz="1200" dirty="0"/>
              <a:t>[cit. </a:t>
            </a:r>
            <a:r>
              <a:rPr lang="cs-CZ" sz="1200" dirty="0" smtClean="0"/>
              <a:t>2012-03-26] </a:t>
            </a:r>
            <a:endParaRPr lang="cs-CZ" sz="1200" dirty="0"/>
          </a:p>
          <a:p>
            <a:r>
              <a:rPr lang="cs-CZ" sz="1200" dirty="0"/>
              <a:t>Obr. 8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10"/>
              </a:rPr>
              <a:t>http://</a:t>
            </a:r>
            <a:r>
              <a:rPr lang="cs-CZ" sz="1200" dirty="0" smtClean="0">
                <a:hlinkClick r:id="rId10"/>
              </a:rPr>
              <a:t>www.instablogsimages.com/</a:t>
            </a:r>
            <a:r>
              <a:rPr lang="cs-CZ" sz="1200" dirty="0" err="1" smtClean="0">
                <a:hlinkClick r:id="rId10"/>
              </a:rPr>
              <a:t>images</a:t>
            </a:r>
            <a:r>
              <a:rPr lang="cs-CZ" sz="1200" dirty="0" smtClean="0">
                <a:hlinkClick r:id="rId10"/>
              </a:rPr>
              <a:t>/2008/07/16/african-elephant_wKhqb_2263.jpg</a:t>
            </a:r>
            <a:r>
              <a:rPr lang="cs-CZ" sz="1200" u="sng" dirty="0" smtClean="0"/>
              <a:t>&gt; </a:t>
            </a:r>
            <a:r>
              <a:rPr lang="cs-CZ" sz="1200" dirty="0"/>
              <a:t>[cit. </a:t>
            </a:r>
            <a:r>
              <a:rPr lang="cs-CZ" sz="1200" dirty="0" smtClean="0"/>
              <a:t>2012-03-26] </a:t>
            </a:r>
            <a:r>
              <a:rPr lang="cs-CZ" sz="1200" dirty="0"/>
              <a:t>	</a:t>
            </a:r>
          </a:p>
          <a:p>
            <a:r>
              <a:rPr lang="cs-CZ" sz="1200" dirty="0"/>
              <a:t>Obr. 9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cache2.artprintimages.com/LRG/29/2906/2EUPD00Z.jpg</a:t>
            </a:r>
            <a:r>
              <a:rPr lang="cs-CZ" sz="1200" u="sng" dirty="0" smtClean="0"/>
              <a:t>&gt; </a:t>
            </a:r>
            <a:r>
              <a:rPr lang="cs-CZ" sz="1200" dirty="0"/>
              <a:t>[cit. </a:t>
            </a:r>
            <a:r>
              <a:rPr lang="cs-CZ" sz="1200" dirty="0" smtClean="0"/>
              <a:t>2012-03-26] </a:t>
            </a:r>
            <a:endParaRPr lang="cs-CZ" sz="1200" dirty="0"/>
          </a:p>
          <a:p>
            <a:r>
              <a:rPr lang="cs-CZ" sz="1200" dirty="0"/>
              <a:t>Obr. 10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12"/>
              </a:rPr>
              <a:t>http://</a:t>
            </a:r>
            <a:r>
              <a:rPr lang="cs-CZ" sz="1200" dirty="0" smtClean="0">
                <a:hlinkClick r:id="rId12"/>
              </a:rPr>
              <a:t>www.biolib.cz/IMG/GAL/30819.jpg</a:t>
            </a:r>
            <a:r>
              <a:rPr lang="cs-CZ" sz="1200" u="sng" dirty="0" smtClean="0"/>
              <a:t>&gt; </a:t>
            </a:r>
            <a:r>
              <a:rPr lang="cs-CZ" sz="1200" dirty="0" smtClean="0"/>
              <a:t>[</a:t>
            </a:r>
            <a:r>
              <a:rPr lang="cs-CZ" sz="1200" dirty="0"/>
              <a:t>cit. </a:t>
            </a:r>
            <a:r>
              <a:rPr lang="cs-CZ" sz="1200" dirty="0" smtClean="0"/>
              <a:t>2012-03-26] </a:t>
            </a:r>
            <a:endParaRPr lang="cs-CZ" sz="1200" dirty="0">
              <a:hlinkClick r:id="rId13"/>
            </a:endParaRPr>
          </a:p>
          <a:p>
            <a:r>
              <a:rPr lang="cs-CZ" sz="1200" dirty="0"/>
              <a:t>Obr. 11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14"/>
              </a:rPr>
              <a:t>http://</a:t>
            </a:r>
            <a:r>
              <a:rPr lang="cs-CZ" sz="1200" dirty="0" smtClean="0">
                <a:hlinkClick r:id="rId14"/>
              </a:rPr>
              <a:t>www.habeeb.com/</a:t>
            </a:r>
            <a:r>
              <a:rPr lang="cs-CZ" sz="1200" dirty="0" err="1" smtClean="0">
                <a:hlinkClick r:id="rId14"/>
              </a:rPr>
              <a:t>images</a:t>
            </a:r>
            <a:r>
              <a:rPr lang="cs-CZ" sz="1200" dirty="0" smtClean="0">
                <a:hlinkClick r:id="rId14"/>
              </a:rPr>
              <a:t>/9000-lb.asian.elephant.103.jpg</a:t>
            </a:r>
            <a:r>
              <a:rPr lang="cs-CZ" sz="1200" u="sng" dirty="0" smtClean="0"/>
              <a:t>&gt; </a:t>
            </a:r>
            <a:r>
              <a:rPr lang="cs-CZ" sz="1200" dirty="0" smtClean="0"/>
              <a:t>[</a:t>
            </a:r>
            <a:r>
              <a:rPr lang="cs-CZ" sz="1200" dirty="0"/>
              <a:t>cit. </a:t>
            </a:r>
            <a:r>
              <a:rPr lang="cs-CZ" sz="1200" dirty="0" smtClean="0"/>
              <a:t>2012-03-26] </a:t>
            </a:r>
            <a:endParaRPr lang="cs-CZ" sz="1200" dirty="0"/>
          </a:p>
          <a:p>
            <a:r>
              <a:rPr lang="cs-CZ" sz="1200" dirty="0"/>
              <a:t>Obr. 12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15"/>
              </a:rPr>
              <a:t>http://</a:t>
            </a:r>
            <a:r>
              <a:rPr lang="cs-CZ" sz="1200" dirty="0" smtClean="0">
                <a:hlinkClick r:id="rId15"/>
              </a:rPr>
              <a:t>www.roadlesstravelled.com.au/</a:t>
            </a:r>
            <a:r>
              <a:rPr lang="cs-CZ" sz="1200" dirty="0" err="1" smtClean="0">
                <a:hlinkClick r:id="rId15"/>
              </a:rPr>
              <a:t>blogimg</a:t>
            </a:r>
            <a:r>
              <a:rPr lang="cs-CZ" sz="1200" dirty="0" smtClean="0">
                <a:hlinkClick r:id="rId15"/>
              </a:rPr>
              <a:t>/nhm-wildlife-photographer-of-the-year-2007.jpg</a:t>
            </a:r>
            <a:r>
              <a:rPr lang="cs-CZ" sz="1200" u="sng" dirty="0" smtClean="0"/>
              <a:t>&gt; </a:t>
            </a:r>
            <a:r>
              <a:rPr lang="cs-CZ" sz="1200" dirty="0" smtClean="0"/>
              <a:t>[</a:t>
            </a:r>
            <a:r>
              <a:rPr lang="cs-CZ" sz="1200" dirty="0"/>
              <a:t>cit. </a:t>
            </a:r>
            <a:r>
              <a:rPr lang="cs-CZ" sz="1200" dirty="0" smtClean="0"/>
              <a:t>2012-03-26] </a:t>
            </a:r>
            <a:endParaRPr lang="cs-CZ" sz="1200" dirty="0"/>
          </a:p>
          <a:p>
            <a:r>
              <a:rPr lang="cs-CZ" sz="1200" dirty="0"/>
              <a:t>Obr. 13 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16"/>
              </a:rPr>
              <a:t>http://simbania.files.wordpress.com/2010/07/p_450_308_69082346-b0ac-4b90-bb81-76e834952b18.jpeg?w=535</a:t>
            </a:r>
            <a:endParaRPr lang="cs-CZ" sz="1200" dirty="0"/>
          </a:p>
          <a:p>
            <a:r>
              <a:rPr lang="cs-CZ" sz="1200" u="sng" dirty="0" smtClean="0"/>
              <a:t>&gt; </a:t>
            </a:r>
            <a:r>
              <a:rPr lang="cs-CZ" sz="1200" dirty="0"/>
              <a:t>[cit. </a:t>
            </a:r>
            <a:r>
              <a:rPr lang="cs-CZ" sz="1200" dirty="0" smtClean="0"/>
              <a:t>2012-03-26] </a:t>
            </a:r>
            <a:endParaRPr lang="cs-CZ" sz="1200" dirty="0"/>
          </a:p>
          <a:p>
            <a:r>
              <a:rPr lang="cs-CZ" sz="1200" dirty="0"/>
              <a:t>Obr. 14 Použitý zdroj</a:t>
            </a:r>
            <a:r>
              <a:rPr lang="cs-CZ" sz="1200" dirty="0" smtClean="0"/>
              <a:t>: &lt;</a:t>
            </a:r>
            <a:r>
              <a:rPr lang="cs-CZ" sz="1200" dirty="0">
                <a:hlinkClick r:id="rId17"/>
              </a:rPr>
              <a:t>http://</a:t>
            </a:r>
            <a:r>
              <a:rPr lang="cs-CZ" sz="1200" dirty="0" smtClean="0">
                <a:hlinkClick r:id="rId17"/>
              </a:rPr>
              <a:t>t1.gstatic.com/</a:t>
            </a:r>
            <a:r>
              <a:rPr lang="cs-CZ" sz="1200" dirty="0" err="1" smtClean="0">
                <a:hlinkClick r:id="rId17"/>
              </a:rPr>
              <a:t>images?q</a:t>
            </a:r>
            <a:r>
              <a:rPr lang="cs-CZ" sz="1200" dirty="0" smtClean="0">
                <a:hlinkClick r:id="rId17"/>
              </a:rPr>
              <a:t>=tbn:ANd9GcSG4B8BESjr4q3BqT4XmeacteJP8ww01H2msU1l47a88VQhtI3NiiywoOu3CQ</a:t>
            </a:r>
            <a:r>
              <a:rPr lang="cs-CZ" sz="1200" u="sng" dirty="0" smtClean="0"/>
              <a:t>&gt; </a:t>
            </a:r>
            <a:r>
              <a:rPr lang="cs-CZ" sz="1200" dirty="0"/>
              <a:t>[cit. </a:t>
            </a:r>
            <a:r>
              <a:rPr lang="cs-CZ" sz="1200" dirty="0" smtClean="0"/>
              <a:t>2012-03-26] </a:t>
            </a:r>
            <a:endParaRPr lang="cs-CZ" sz="1200" dirty="0"/>
          </a:p>
          <a:p>
            <a:r>
              <a:rPr lang="cs-CZ" sz="1200" dirty="0" smtClean="0"/>
              <a:t>Obr</a:t>
            </a:r>
            <a:r>
              <a:rPr lang="cs-CZ" sz="1200" dirty="0"/>
              <a:t>. </a:t>
            </a:r>
            <a:r>
              <a:rPr lang="cs-CZ" sz="1200" dirty="0" smtClean="0"/>
              <a:t>15 </a:t>
            </a:r>
            <a:r>
              <a:rPr lang="cs-CZ" sz="1200" dirty="0"/>
              <a:t>Použitý zdroj: </a:t>
            </a:r>
            <a:r>
              <a:rPr lang="cs-CZ" sz="1200" dirty="0" smtClean="0"/>
              <a:t>&lt;</a:t>
            </a:r>
            <a:r>
              <a:rPr lang="cs-CZ" sz="1200" dirty="0">
                <a:hlinkClick r:id="rId18"/>
              </a:rPr>
              <a:t>http://</a:t>
            </a:r>
            <a:r>
              <a:rPr lang="cs-CZ" sz="1200" dirty="0" smtClean="0">
                <a:hlinkClick r:id="rId18"/>
              </a:rPr>
              <a:t>www.all-creatures.org/</a:t>
            </a:r>
            <a:r>
              <a:rPr lang="cs-CZ" sz="1200" dirty="0" err="1" smtClean="0">
                <a:hlinkClick r:id="rId18"/>
              </a:rPr>
              <a:t>anex</a:t>
            </a:r>
            <a:r>
              <a:rPr lang="cs-CZ" sz="1200" dirty="0" smtClean="0">
                <a:hlinkClick r:id="rId18"/>
              </a:rPr>
              <a:t>/elephant-ivory-17_small.jpg</a:t>
            </a:r>
            <a:r>
              <a:rPr lang="cs-CZ" sz="1200" u="sng" dirty="0" smtClean="0"/>
              <a:t>&gt; </a:t>
            </a:r>
            <a:r>
              <a:rPr lang="cs-CZ" sz="1200" dirty="0"/>
              <a:t>[cit. </a:t>
            </a:r>
            <a:r>
              <a:rPr lang="cs-CZ" sz="1200" dirty="0" smtClean="0"/>
              <a:t>2012-03-26] 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032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Zařazení do taxonomických skupin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/>
              <a:t> 1. říše – Živočichové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/>
              <a:t>  2. podříše – Mnohobuněční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/>
              <a:t>      3. kmen – Strunatci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/>
              <a:t>          4. podkmen – Obratlovci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/>
              <a:t>              5. nadtřída – </a:t>
            </a:r>
            <a:r>
              <a:rPr lang="cs-CZ" sz="2600" dirty="0" err="1" smtClean="0"/>
              <a:t>Čelistnatci</a:t>
            </a:r>
            <a:endParaRPr lang="cs-CZ" sz="2600" dirty="0" smtClean="0"/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/>
              <a:t>                  6. třída – Savci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/>
              <a:t>                      7. podtřída – Živorodí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/>
              <a:t>                          8. nadřád – </a:t>
            </a:r>
            <a:r>
              <a:rPr lang="cs-CZ" sz="2600" dirty="0" err="1" smtClean="0"/>
              <a:t>Placentálové</a:t>
            </a:r>
            <a:endParaRPr lang="cs-CZ" sz="2600" dirty="0" smtClean="0"/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/>
              <a:t>                              </a:t>
            </a:r>
            <a:r>
              <a:rPr lang="cs-CZ" sz="2600" dirty="0" smtClean="0">
                <a:solidFill>
                  <a:srgbClr val="FF0000"/>
                </a:solidFill>
              </a:rPr>
              <a:t>9. řád – Chobotnatci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600" dirty="0" smtClean="0">
                <a:solidFill>
                  <a:srgbClr val="FF0000"/>
                </a:solidFill>
              </a:rPr>
              <a:t>                                  </a:t>
            </a:r>
            <a:endParaRPr lang="cs-CZ" sz="2600" dirty="0" smtClean="0">
              <a:solidFill>
                <a:srgbClr val="C0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endParaRPr lang="cs-CZ" sz="2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4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95536" y="744235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Největší</a:t>
            </a:r>
            <a:r>
              <a:rPr lang="cs-CZ" sz="2800" b="1" dirty="0" smtClean="0"/>
              <a:t> </a:t>
            </a:r>
            <a:r>
              <a:rPr lang="cs-CZ" sz="2800" b="1" dirty="0" smtClean="0"/>
              <a:t>suchozemští </a:t>
            </a:r>
            <a:r>
              <a:rPr lang="cs-CZ" sz="2800" b="1" dirty="0" smtClean="0"/>
              <a:t>savci </a:t>
            </a:r>
            <a:r>
              <a:rPr lang="cs-CZ" sz="2800" dirty="0"/>
              <a:t>(výška 3,5 m, délka 4,5 m a hmotnost 5-7 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1287" y="2246945"/>
            <a:ext cx="9577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Nos mají srostlý s horním rtem a protažený v </a:t>
            </a:r>
            <a:endParaRPr lang="cs-CZ" sz="2800" b="1" dirty="0" smtClean="0"/>
          </a:p>
          <a:p>
            <a:r>
              <a:rPr lang="cs-CZ" sz="2800" b="1" dirty="0"/>
              <a:t> </a:t>
            </a:r>
            <a:r>
              <a:rPr lang="cs-CZ" sz="2800" b="1" dirty="0" smtClean="0"/>
              <a:t>    </a:t>
            </a:r>
            <a:r>
              <a:rPr lang="cs-CZ" sz="2800" b="1" dirty="0" smtClean="0"/>
              <a:t>chobot </a:t>
            </a:r>
            <a:r>
              <a:rPr lang="cs-CZ" sz="2800" dirty="0"/>
              <a:t>na konci jsou nozdry a </a:t>
            </a:r>
            <a:r>
              <a:rPr lang="cs-CZ" sz="2800" dirty="0" err="1"/>
              <a:t>prstíkové</a:t>
            </a:r>
            <a:r>
              <a:rPr lang="cs-CZ" sz="2800" dirty="0"/>
              <a:t> výrůstky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4605" y="3223534"/>
            <a:ext cx="47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Tlustá, slabě osrstěná kůže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5213" y="3784231"/>
            <a:ext cx="7630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Řezáky v horní čelisti přeměněny v dlouhé kly</a:t>
            </a:r>
          </a:p>
          <a:p>
            <a:r>
              <a:rPr lang="cs-CZ" sz="2800" b="1" dirty="0"/>
              <a:t>	</a:t>
            </a:r>
            <a:r>
              <a:rPr lang="cs-CZ" sz="2800" b="1" dirty="0" smtClean="0"/>
              <a:t>	 (Slonovina – ceněná surovina)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59632" y="26399"/>
            <a:ext cx="4965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ŘÁD:    CHOBOTNATCI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4054" y="4703131"/>
            <a:ext cx="6303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Na celé zeměkouli jen tři druhy slonů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06022" y="5131486"/>
            <a:ext cx="810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			Slon africký – větší uši, až 7500 kg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6021" y="5820550"/>
            <a:ext cx="8048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			Slon indický – menší uši,  4000 kg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6022" y="5482308"/>
            <a:ext cx="648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>
              <a:defRPr/>
            </a:pPr>
            <a:r>
              <a:rPr lang="cs-CZ" sz="2800" b="1" dirty="0" smtClean="0"/>
              <a:t>			Slon pralesní – 3000 kg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44605" y="1759625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Býložravci </a:t>
            </a:r>
            <a:r>
              <a:rPr lang="cs-CZ" sz="2800" dirty="0" smtClean="0"/>
              <a:t>(mohutné stoličky)</a:t>
            </a:r>
            <a:endParaRPr lang="cs-CZ" sz="2800" dirty="0"/>
          </a:p>
        </p:txBody>
      </p:sp>
      <p:sp>
        <p:nvSpPr>
          <p:cNvPr id="13" name="Obdélník 12"/>
          <p:cNvSpPr/>
          <p:nvPr/>
        </p:nvSpPr>
        <p:spPr>
          <a:xfrm>
            <a:off x="466421" y="6261485"/>
            <a:ext cx="817047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Samice rodí většinou </a:t>
            </a:r>
            <a:r>
              <a:rPr lang="cs-CZ" dirty="0">
                <a:solidFill>
                  <a:srgbClr val="FF0000"/>
                </a:solidFill>
              </a:rPr>
              <a:t>1 mládě </a:t>
            </a:r>
            <a:r>
              <a:rPr lang="cs-CZ" dirty="0"/>
              <a:t>(1 m, 90 kg) – je </a:t>
            </a:r>
            <a:r>
              <a:rPr lang="cs-CZ" dirty="0">
                <a:solidFill>
                  <a:srgbClr val="FF0000"/>
                </a:solidFill>
              </a:rPr>
              <a:t>březí 22 měsíců</a:t>
            </a:r>
            <a:r>
              <a:rPr lang="cs-CZ" dirty="0"/>
              <a:t>, mládě kojí až do 6 let</a:t>
            </a:r>
          </a:p>
        </p:txBody>
      </p:sp>
    </p:spTree>
    <p:extLst>
      <p:ext uri="{BB962C8B-B14F-4D97-AF65-F5344CB8AC3E}">
        <p14:creationId xmlns:p14="http://schemas.microsoft.com/office/powerpoint/2010/main" val="208196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SLONÍ LEBKA – mohutné stoličky</a:t>
            </a:r>
            <a:endParaRPr lang="cs-C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150" y="2879725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1268760"/>
            <a:ext cx="124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3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ZÁSTUPCI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362950" cy="51419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B0F0"/>
                </a:solidFill>
              </a:rPr>
              <a:t>Mamut</a:t>
            </a:r>
            <a:r>
              <a:rPr lang="cs-CZ" sz="2800" dirty="0" smtClean="0"/>
              <a:t> – dlouhá srst, doba ledová, vyhynul </a:t>
            </a:r>
            <a:r>
              <a:rPr lang="cs-CZ" sz="2800" dirty="0" smtClean="0"/>
              <a:t>před</a:t>
            </a:r>
            <a:r>
              <a:rPr lang="cs-CZ" sz="2800" dirty="0" smtClean="0"/>
              <a:t> </a:t>
            </a:r>
            <a:r>
              <a:rPr lang="cs-CZ" sz="2800" dirty="0"/>
              <a:t>4,8 mil. </a:t>
            </a:r>
            <a:r>
              <a:rPr lang="cs-CZ" sz="2800" dirty="0" smtClean="0"/>
              <a:t>let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B0F0"/>
                </a:solidFill>
              </a:rPr>
              <a:t>Slon africký </a:t>
            </a:r>
            <a:r>
              <a:rPr lang="cs-CZ" sz="2800" dirty="0" smtClean="0"/>
              <a:t>– větší, velké ušní boltce (</a:t>
            </a:r>
            <a:r>
              <a:rPr lang="cs-CZ" sz="2800" dirty="0"/>
              <a:t>ochlazování </a:t>
            </a:r>
            <a:r>
              <a:rPr lang="cs-CZ" sz="2800" dirty="0" smtClean="0"/>
              <a:t>těla) a kly, 2 prstíky na chobotu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B0F0"/>
                </a:solidFill>
              </a:rPr>
              <a:t>Slon indický </a:t>
            </a:r>
            <a:r>
              <a:rPr lang="cs-CZ" sz="2800" dirty="0" smtClean="0"/>
              <a:t>– menší, menší ušní boltce a kly,    1 prstík na chobotu 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B0F0"/>
                </a:solidFill>
              </a:rPr>
              <a:t>Slon pralesní</a:t>
            </a:r>
            <a:endParaRPr lang="cs-CZ" sz="2800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583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MAMUT SRSTNATÝ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33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3</a:t>
            </a:r>
            <a:endParaRPr lang="cs-CZ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39093"/>
            <a:ext cx="7110734" cy="489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0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MLÁDĚ MAMUTA – Sibiř (Rusko)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9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4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6897"/>
            <a:ext cx="7196214" cy="470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2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MAMUTA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Obr. 5</a:t>
            </a:r>
            <a:endParaRPr lang="cs-CZ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4" y="2276872"/>
            <a:ext cx="86345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</TotalTime>
  <Words>632</Words>
  <Application>Microsoft Office PowerPoint</Application>
  <PresentationFormat>Předvádění na obrazovce (4:3)</PresentationFormat>
  <Paragraphs>112</Paragraphs>
  <Slides>21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Baskerville Old Face</vt:lpstr>
      <vt:lpstr>Calibri</vt:lpstr>
      <vt:lpstr>Century Gothic</vt:lpstr>
      <vt:lpstr>Wingdings 3</vt:lpstr>
      <vt:lpstr>Stébla</vt:lpstr>
      <vt:lpstr>Prezentace aplikace PowerPoint</vt:lpstr>
      <vt:lpstr>CHOBOTNATCI</vt:lpstr>
      <vt:lpstr>Zařazení do taxonomických skupin</vt:lpstr>
      <vt:lpstr>Prezentace aplikace PowerPoint</vt:lpstr>
      <vt:lpstr>SLONÍ LEBKA – mohutné stoličky</vt:lpstr>
      <vt:lpstr>ZÁSTUPCI </vt:lpstr>
      <vt:lpstr>MAMUT SRSTNATÝ</vt:lpstr>
      <vt:lpstr>MLÁDĚ MAMUTA – Sibiř (Rusko)</vt:lpstr>
      <vt:lpstr>VELIKOST MAMUTA</vt:lpstr>
      <vt:lpstr>KOSTRA MAMUTA</vt:lpstr>
      <vt:lpstr>SLON AFRICKÝ</vt:lpstr>
      <vt:lpstr>SLON AFRICKÝ – 2 prstíky na chobotu</vt:lpstr>
      <vt:lpstr>SLON INDICKÝ</vt:lpstr>
      <vt:lpstr>SLON INDICKÝ – 1 prstík na chobotu</vt:lpstr>
      <vt:lpstr>Prezentace aplikace PowerPoint</vt:lpstr>
      <vt:lpstr>Sloni umí i plavat</vt:lpstr>
      <vt:lpstr>Sloní kly - slonovina</vt:lpstr>
      <vt:lpstr>Prezentace aplikace PowerPoint</vt:lpstr>
      <vt:lpstr>ZÁPIS do sešitu:</vt:lpstr>
      <vt:lpstr>OPAKOVÁNÍ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CHOBOTNATCI</dc:title>
  <dc:creator>žák</dc:creator>
  <cp:lastModifiedBy>Šárka Petrů</cp:lastModifiedBy>
  <cp:revision>21</cp:revision>
  <dcterms:created xsi:type="dcterms:W3CDTF">2012-03-23T09:21:30Z</dcterms:created>
  <dcterms:modified xsi:type="dcterms:W3CDTF">2020-11-07T12:55:59Z</dcterms:modified>
</cp:coreProperties>
</file>