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26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0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3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6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Rostlinná, živočišná a bakteriální buňka</a:t>
            </a:r>
            <a:br>
              <a:rPr lang="cs-CZ" dirty="0" smtClean="0"/>
            </a:br>
            <a:r>
              <a:rPr lang="cs-CZ" sz="2200" dirty="0" smtClean="0"/>
              <a:t>(srovnání)</a:t>
            </a: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Bývá větší než buňka živočišná.</a:t>
            </a:r>
          </a:p>
          <a:p>
            <a:r>
              <a:rPr lang="cs-CZ" dirty="0" smtClean="0"/>
              <a:t>Má stálejší tvar (protože má buněčnou stěnu).</a:t>
            </a:r>
          </a:p>
          <a:p>
            <a:r>
              <a:rPr lang="cs-CZ" dirty="0" smtClean="0"/>
              <a:t>Obsahuje chloroplasty (fotosyntéza </a:t>
            </a:r>
            <a:r>
              <a:rPr lang="cs-CZ" dirty="0"/>
              <a:t>→</a:t>
            </a:r>
            <a:r>
              <a:rPr lang="cs-CZ" dirty="0" smtClean="0"/>
              <a:t> tvorba ústrojných neboli organických látek).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Zkuste na obrázku najít chloroplasty.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63" y="2664382"/>
            <a:ext cx="2455149" cy="29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437239" y="3333136"/>
            <a:ext cx="2664542" cy="118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437239" y="4660490"/>
            <a:ext cx="3313471" cy="2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Živočišná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Neobsahuje chloroplasty.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Organické (= ústrojné) látky tedy musí přijímat z okolí.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4" y="2806041"/>
            <a:ext cx="2431947" cy="29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Je menší než buňka rostlinná a živočišná.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Nemá jádro (obsahuje jadernou hmotu).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Má slizovité pouzdro.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EAAABEgAQAICFgppKQT9PlGQPN0Aworc%3D&amp;thumbnailType=2&amp;owa=outlook.office.com&amp;scriptVer=20201024001.02&amp;X-OWA-CANARY=C4a-4LjmiUOXTGEhK8X0rNAKALEFf9gYVk5Fcv7OIslnwkCDuzwZSvA1BA3SoJXCIWEAyIywVEU.&amp;token=eyJhbGciOiJSUzI1NiIsImtpZCI6IjU2MzU4ODUyMzRCOTI1MkRERTAwNTc2NkQ5RDlGMjc2NTY1RjYzRTIiLCJ0eXAiOiJKV1QiLCJ4NXQiOiJWaldJVWpTNUpTM2VBRmRtMmRueWRsWmZZLUkifQ.eyJvcmlnaW4iOiJodHRwczovL291dGxvb2sub2ZmaWNlLmNvbSIsInVjIjoiOGEzZDQwOWRmM2FkNGYzY2IyNjZmNzBmN2IzOTNlMzg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A0MTQ1LCJleHAiOjE2MDQzMDQ3NDUsImlzcyI6IjAwMDAwMDAyLTAwMDAtMGZmMS1jZTAwLTAwMDAwMDAwMDAwMEAzZmExOTJlYy1mYzczLTRkNTctOGEwYy00N2Q1OGU2NjExNzIiLCJhdWQiOiIwMDAwMDAwMi0wMDAwLTBmZjEtY2UwMC0wMDAwMDAwMDAwMDAvYXR0YWNobWVudHMub2ZmaWNlLm5ldEAzZmExOTJlYy1mYzczLTRkNTctOGEwYy00N2Q1OGU2NjExNzIiLCJoYXBwIjoib3dhIn0.MJLAby_ampu9e35fWH62JrUQdxqPL4OOKfqbwyHhhYoaKUalN9VLXS9rzaXLjxQOw7FexS_fJEkJ1XZ0pRDBWCGOA1SIOAAgmgMnSv-XAI8Vr1yrEwcf6clxQGlECL89cP1ueEmMy4gmcHqsRjNEv7EA7S2TfcoKS73sQesWUvcy_sxU1BTJUA6yonjYpkFGvlpGA_o7VG2fPo2ODmaNwbwjFq4pUQBkv7EVpJKXbZFCfS6J9CsHLuqdSsISPJMCZDwx0kN88VbDwiWjELSKQi57p-DIMmDJ9STX6cDwuP7Ut95IrWht05neFypeZsAsm-YDxq_9BuabGIQtbgBh8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0576" y="2342039"/>
            <a:ext cx="2515045" cy="42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jaké jsou projevy života buňky?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Buňka přijímá živiny a kyslík z okolního prostředí.</a:t>
            </a:r>
          </a:p>
          <a:p>
            <a:r>
              <a:rPr lang="cs-CZ" sz="2000" dirty="0"/>
              <a:t>Přijaté látky přeměňuje a některé vylučuje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Roste a vyvíjí se, přijímá podněty z okolí a pohybuje se.</a:t>
            </a:r>
          </a:p>
          <a:p>
            <a:r>
              <a:rPr lang="cs-CZ" sz="2000" dirty="0" smtClean="0"/>
              <a:t>Rozmnožuje se dělením.</a:t>
            </a:r>
            <a:endParaRPr lang="cs-CZ" sz="2000" dirty="0"/>
          </a:p>
        </p:txBody>
      </p:sp>
      <p:pic>
        <p:nvPicPr>
          <p:cNvPr id="5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4" y="4280203"/>
            <a:ext cx="1487947" cy="1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1" y="4325874"/>
            <a:ext cx="1446111" cy="17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EAAABEgAQAICFgppKQT9PlGQPN0Aworc%3D&amp;thumbnailType=2&amp;owa=outlook.office.com&amp;scriptVer=20201024001.02&amp;X-OWA-CANARY=C4a-4LjmiUOXTGEhK8X0rNAKALEFf9gYVk5Fcv7OIslnwkCDuzwZSvA1BA3SoJXCIWEAyIywVEU.&amp;token=eyJhbGciOiJSUzI1NiIsImtpZCI6IjU2MzU4ODUyMzRCOTI1MkRERTAwNTc2NkQ5RDlGMjc2NTY1RjYzRTIiLCJ0eXAiOiJKV1QiLCJ4NXQiOiJWaldJVWpTNUpTM2VBRmRtMmRueWRsWmZZLUkifQ.eyJvcmlnaW4iOiJodHRwczovL291dGxvb2sub2ZmaWNlLmNvbSIsInVjIjoiOGEzZDQwOWRmM2FkNGYzY2IyNjZmNzBmN2IzOTNlMzg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A0MTQ1LCJleHAiOjE2MDQzMDQ3NDUsImlzcyI6IjAwMDAwMDAyLTAwMDAtMGZmMS1jZTAwLTAwMDAwMDAwMDAwMEAzZmExOTJlYy1mYzczLTRkNTctOGEwYy00N2Q1OGU2NjExNzIiLCJhdWQiOiIwMDAwMDAwMi0wMDAwLTBmZjEtY2UwMC0wMDAwMDAwMDAwMDAvYXR0YWNobWVudHMub2ZmaWNlLm5ldEAzZmExOTJlYy1mYzczLTRkNTctOGEwYy00N2Q1OGU2NjExNzIiLCJoYXBwIjoib3dhIn0.MJLAby_ampu9e35fWH62JrUQdxqPL4OOKfqbwyHhhYoaKUalN9VLXS9rzaXLjxQOw7FexS_fJEkJ1XZ0pRDBWCGOA1SIOAAgmgMnSv-XAI8Vr1yrEwcf6clxQGlECL89cP1ueEmMy4gmcHqsRjNEv7EA7S2TfcoKS73sQesWUvcy_sxU1BTJUA6yonjYpkFGvlpGA_o7VG2fPo2ODmaNwbwjFq4pUQBkv7EVpJKXbZFCfS6J9CsHLuqdSsISPJMCZDwx0kN88VbDwiWjELSKQi57p-DIMmDJ9STX6cDwuP7Ut95IrWht05neFypeZsAsm-YDxq_9BuabGIQtbgBh8A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1615" y="3816984"/>
            <a:ext cx="1622920" cy="2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tedy hlavní rozdíly mezi jednotlivými buňkami?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Rostlinná buňka má navíc chloroplasty, vakuolu a buněčnou stěnu.</a:t>
            </a:r>
          </a:p>
          <a:p>
            <a:r>
              <a:rPr lang="cs-CZ" dirty="0" smtClean="0"/>
              <a:t>Bakteriální buňka nemá jádro a má slizovité pouzdro.</a:t>
            </a:r>
            <a:endParaRPr lang="cs-CZ" dirty="0"/>
          </a:p>
        </p:txBody>
      </p:sp>
      <p:pic>
        <p:nvPicPr>
          <p:cNvPr id="4" name="Picture 2" descr="Buňka JE ZÁKLADNÍ STAVEBNÍ A FUNKČNÍ JEDNOTKOU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31385" r="83" b="19288"/>
          <a:stretch/>
        </p:blipFill>
        <p:spPr bwMode="auto">
          <a:xfrm>
            <a:off x="2340078" y="3699825"/>
            <a:ext cx="5464629" cy="20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EAAABEgAQAICFgppKQT9PlGQPN0Aworc%3D&amp;thumbnailType=2&amp;owa=outlook.office.com&amp;scriptVer=20201024001.02&amp;X-OWA-CANARY=C4a-4LjmiUOXTGEhK8X0rNAKALEFf9gYVk5Fcv7OIslnwkCDuzwZSvA1BA3SoJXCIWEAyIywVEU.&amp;token=eyJhbGciOiJSUzI1NiIsImtpZCI6IjU2MzU4ODUyMzRCOTI1MkRERTAwNTc2NkQ5RDlGMjc2NTY1RjYzRTIiLCJ0eXAiOiJKV1QiLCJ4NXQiOiJWaldJVWpTNUpTM2VBRmRtMmRueWRsWmZZLUkifQ.eyJvcmlnaW4iOiJodHRwczovL291dGxvb2sub2ZmaWNlLmNvbSIsInVjIjoiOGEzZDQwOWRmM2FkNGYzY2IyNjZmNzBmN2IzOTNlMzg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A0MTQ1LCJleHAiOjE2MDQzMDQ3NDUsImlzcyI6IjAwMDAwMDAyLTAwMDAtMGZmMS1jZTAwLTAwMDAwMDAwMDAwMEAzZmExOTJlYy1mYzczLTRkNTctOGEwYy00N2Q1OGU2NjExNzIiLCJhdWQiOiIwMDAwMDAwMi0wMDAwLTBmZjEtY2UwMC0wMDAwMDAwMDAwMDAvYXR0YWNobWVudHMub2ZmaWNlLm5ldEAzZmExOTJlYy1mYzczLTRkNTctOGEwYy00N2Q1OGU2NjExNzIiLCJoYXBwIjoib3dhIn0.MJLAby_ampu9e35fWH62JrUQdxqPL4OOKfqbwyHhhYoaKUalN9VLXS9rzaXLjxQOw7FexS_fJEkJ1XZ0pRDBWCGOA1SIOAAgmgMnSv-XAI8Vr1yrEwcf6clxQGlECL89cP1ueEmMy4gmcHqsRjNEv7EA7S2TfcoKS73sQesWUvcy_sxU1BTJUA6yonjYpkFGvlpGA_o7VG2fPo2ODmaNwbwjFq4pUQBkv7EVpJKXbZFCfS6J9CsHLuqdSsISPJMCZDwx0kN88VbDwiWjELSKQi57p-DIMmDJ9STX6cDwuP7Ut95IrWht05neFypeZsAsm-YDxq_9BuabGIQtbgBh8A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63083" y="3975971"/>
            <a:ext cx="1305679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7482348" y="3254477"/>
            <a:ext cx="2163097" cy="1386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742039" y="2979174"/>
            <a:ext cx="304800" cy="195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459794" y="2969342"/>
            <a:ext cx="147483" cy="157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7020232" y="2979174"/>
            <a:ext cx="1140542" cy="175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 každé buňce zkuste přiřadit 2 věty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9726" y="2638044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31470" y="2638042"/>
            <a:ext cx="22293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Jsem větší než živočišná buňka.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1136" y="5093696"/>
            <a:ext cx="14238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ROSTLINNÁ BUŇKA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31470" y="4516731"/>
            <a:ext cx="2229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Obsahuji chlorofyl.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31470" y="5370695"/>
            <a:ext cx="2229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Nemám jádro.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31470" y="3542703"/>
            <a:ext cx="22293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Mám slizovité pouzdro.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31136" y="2638043"/>
            <a:ext cx="15936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BAKTERIÁLNÍ BUŇKA</a:t>
            </a:r>
            <a:endParaRPr lang="cs-CZ" dirty="0"/>
          </a:p>
        </p:txBody>
      </p:sp>
      <p:cxnSp>
        <p:nvCxnSpPr>
          <p:cNvPr id="12" name="Přímá spojnice se šipkou 11"/>
          <p:cNvCxnSpPr>
            <a:stCxn id="10" idx="3"/>
          </p:cNvCxnSpPr>
          <p:nvPr/>
        </p:nvCxnSpPr>
        <p:spPr>
          <a:xfrm>
            <a:off x="3824804" y="2961209"/>
            <a:ext cx="3906666" cy="84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824804" y="3165987"/>
            <a:ext cx="3906666" cy="234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654987" y="2961209"/>
            <a:ext cx="4076483" cy="227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6" idx="3"/>
          </p:cNvCxnSpPr>
          <p:nvPr/>
        </p:nvCxnSpPr>
        <p:spPr>
          <a:xfrm flipV="1">
            <a:off x="3654987" y="4640826"/>
            <a:ext cx="4076483" cy="77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NA JAKOU BUŇKU JSME V PŘECHOZÍM CVIČENÍ ZAPOMNĚLI?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předchozím cvičení chyběla buňka _____________.</a:t>
            </a:r>
          </a:p>
          <a:p>
            <a:r>
              <a:rPr lang="cs-CZ" dirty="0" smtClean="0"/>
              <a:t>A to je tady tato: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9726" y="2638044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1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4" y="4280203"/>
            <a:ext cx="1487947" cy="1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1" y="4325874"/>
            <a:ext cx="1446111" cy="17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EAAABEgAQAICFgppKQT9PlGQPN0Aworc%3D&amp;thumbnailType=2&amp;owa=outlook.office.com&amp;scriptVer=20201024001.02&amp;X-OWA-CANARY=C4a-4LjmiUOXTGEhK8X0rNAKALEFf9gYVk5Fcv7OIslnwkCDuzwZSvA1BA3SoJXCIWEAyIywVEU.&amp;token=eyJhbGciOiJSUzI1NiIsImtpZCI6IjU2MzU4ODUyMzRCOTI1MkRERTAwNTc2NkQ5RDlGMjc2NTY1RjYzRTIiLCJ0eXAiOiJKV1QiLCJ4NXQiOiJWaldJVWpTNUpTM2VBRmRtMmRueWRsWmZZLUkifQ.eyJvcmlnaW4iOiJodHRwczovL291dGxvb2sub2ZmaWNlLmNvbSIsInVjIjoiOGEzZDQwOWRmM2FkNGYzY2IyNjZmNzBmN2IzOTNlMzg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A0MTQ1LCJleHAiOjE2MDQzMDQ3NDUsImlzcyI6IjAwMDAwMDAyLTAwMDAtMGZmMS1jZTAwLTAwMDAwMDAwMDAwMEAzZmExOTJlYy1mYzczLTRkNTctOGEwYy00N2Q1OGU2NjExNzIiLCJhdWQiOiIwMDAwMDAwMi0wMDAwLTBmZjEtY2UwMC0wMDAwMDAwMDAwMDAvYXR0YWNobWVudHMub2ZmaWNlLm5ldEAzZmExOTJlYy1mYzczLTRkNTctOGEwYy00N2Q1OGU2NjExNzIiLCJoYXBwIjoib3dhIn0.MJLAby_ampu9e35fWH62JrUQdxqPL4OOKfqbwyHhhYoaKUalN9VLXS9rzaXLjxQOw7FexS_fJEkJ1XZ0pRDBWCGOA1SIOAAgmgMnSv-XAI8Vr1yrEwcf6clxQGlECL89cP1ueEmMy4gmcHqsRjNEv7EA7S2TfcoKS73sQesWUvcy_sxU1BTJUA6yonjYpkFGvlpGA_o7VG2fPo2ODmaNwbwjFq4pUQBkv7EVpJKXbZFCfS6J9CsHLuqdSsISPJMCZDwx0kN88VbDwiWjELSKQi57p-DIMmDJ9STX6cDwuP7Ut95IrWht05neFypeZsAsm-YDxq_9BuabGIQtbgBh8A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1615" y="3816984"/>
            <a:ext cx="1622920" cy="2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4615542" y="3971109"/>
            <a:ext cx="2055223" cy="2525485"/>
          </a:xfrm>
          <a:prstGeom prst="ellips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999194" y="2479631"/>
            <a:ext cx="14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živočišná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2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scontent-prg1-1.xx.fbcdn.net/v/t1.0-9/56685806_1084989795041574_5536170036604960768_o.png?_nc_cat=106&amp;ccb=2&amp;_nc_sid=730e14&amp;_nc_ohc=8bagGE8SUusAX8KHWMQ&amp;_nc_ht=scontent-prg1-1.xx&amp;oh=da40c2cfc3f7ebaf038262b28c5bd208&amp;oe=5FC3CD2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26" y="1337188"/>
            <a:ext cx="4227748" cy="422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84</TotalTime>
  <Words>196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Rostlinná, živočišná a bakteriální buňka (srovnání)</vt:lpstr>
      <vt:lpstr>Rostlinná buňka</vt:lpstr>
      <vt:lpstr>Živočišná buňka</vt:lpstr>
      <vt:lpstr>Bakteriální buňka</vt:lpstr>
      <vt:lpstr>A jaké jsou projevy života buňky?</vt:lpstr>
      <vt:lpstr>Jaké jsou tedy hlavní rozdíly mezi jednotlivými buňkami?</vt:lpstr>
      <vt:lpstr>Ke každé buňce zkuste přiřadit 2 věty</vt:lpstr>
      <vt:lpstr>A NA JAKOU BUŇKU JSME V PŘECHOZÍM CVIČENÍ ZAPOMNĚLI?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Rostlinná a živočišná buňka (srovnání)</dc:title>
  <dc:creator>Nezvalová Alena</dc:creator>
  <cp:lastModifiedBy>Nezvalová Alena</cp:lastModifiedBy>
  <cp:revision>9</cp:revision>
  <dcterms:created xsi:type="dcterms:W3CDTF">2020-11-02T07:43:37Z</dcterms:created>
  <dcterms:modified xsi:type="dcterms:W3CDTF">2020-11-02T13:30:04Z</dcterms:modified>
</cp:coreProperties>
</file>