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8"/>
  </p:notesMasterIdLst>
  <p:sldIdLst>
    <p:sldId id="258" r:id="rId2"/>
    <p:sldId id="260" r:id="rId3"/>
    <p:sldId id="261" r:id="rId4"/>
    <p:sldId id="262" r:id="rId5"/>
    <p:sldId id="264" r:id="rId6"/>
    <p:sldId id="263" r:id="rId7"/>
    <p:sldId id="265" r:id="rId8"/>
    <p:sldId id="266" r:id="rId9"/>
    <p:sldId id="267" r:id="rId10"/>
    <p:sldId id="268" r:id="rId11"/>
    <p:sldId id="269" r:id="rId12"/>
    <p:sldId id="270" r:id="rId13"/>
    <p:sldId id="271" r:id="rId14"/>
    <p:sldId id="272" r:id="rId15"/>
    <p:sldId id="273"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C344"/>
    <a:srgbClr val="296A34"/>
    <a:srgbClr val="DCB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379" y="3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29A18-EE81-4226-B3E0-46C47C23E4D3}" type="datetimeFigureOut">
              <a:rPr lang="cs-CZ" smtClean="0"/>
              <a:t>20.04.2021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5FA5-A727-4494-9495-9E50EC55A55F}" type="slidenum">
              <a:rPr lang="cs-CZ" smtClean="0"/>
              <a:t>‹#›</a:t>
            </a:fld>
            <a:endParaRPr lang="cs-CZ"/>
          </a:p>
        </p:txBody>
      </p:sp>
    </p:spTree>
    <p:extLst>
      <p:ext uri="{BB962C8B-B14F-4D97-AF65-F5344CB8AC3E}">
        <p14:creationId xmlns:p14="http://schemas.microsoft.com/office/powerpoint/2010/main" val="176937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Charakteristickým znakem ploštic jsou jejich křídla. Přední pár je z části</a:t>
            </a:r>
            <a:r>
              <a:rPr lang="cs-CZ" baseline="0" dirty="0" smtClean="0"/>
              <a:t> zpevněn a vytváří tzv. polokrovky. Druhý pár je blanitý.</a:t>
            </a:r>
          </a:p>
          <a:p>
            <a:r>
              <a:rPr lang="cs-CZ" baseline="0" dirty="0" smtClean="0"/>
              <a:t>V souvislosti se způsobem života u některých ploštic křídla zcela vymizela.</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2</a:t>
            </a:fld>
            <a:endParaRPr lang="cs-CZ"/>
          </a:p>
        </p:txBody>
      </p:sp>
    </p:spTree>
    <p:extLst>
      <p:ext uri="{BB962C8B-B14F-4D97-AF65-F5344CB8AC3E}">
        <p14:creationId xmlns:p14="http://schemas.microsoft.com/office/powerpoint/2010/main" val="299912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Cvrček polní se živí výhonky, jemnými lístky a trávou. Občas si doplňuje potravu</a:t>
            </a:r>
            <a:r>
              <a:rPr lang="cs-CZ" sz="1200" b="0" i="0" kern="1200" baseline="0" dirty="0" smtClean="0">
                <a:solidFill>
                  <a:schemeClr val="tx1"/>
                </a:solidFill>
                <a:effectLst/>
                <a:latin typeface="+mn-lt"/>
                <a:ea typeface="+mn-ea"/>
                <a:cs typeface="+mn-cs"/>
              </a:rPr>
              <a:t> drobným hmyzem.</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14</a:t>
            </a:fld>
            <a:endParaRPr lang="cs-CZ"/>
          </a:p>
        </p:txBody>
      </p:sp>
    </p:spTree>
    <p:extLst>
      <p:ext uri="{BB962C8B-B14F-4D97-AF65-F5344CB8AC3E}">
        <p14:creationId xmlns:p14="http://schemas.microsoft.com/office/powerpoint/2010/main" val="216245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Živí se dravě, </a:t>
            </a:r>
            <a:r>
              <a:rPr lang="cs-CZ" sz="1200" b="0" i="0" kern="1200" dirty="0" smtClean="0">
                <a:solidFill>
                  <a:schemeClr val="tx1"/>
                </a:solidFill>
                <a:effectLst/>
                <a:latin typeface="+mn-lt"/>
                <a:ea typeface="+mn-ea"/>
                <a:cs typeface="+mn-cs"/>
              </a:rPr>
              <a:t>loví především drobný hmyz, kroužkovce</a:t>
            </a:r>
            <a:r>
              <a:rPr lang="cs-CZ" sz="1200" b="0" i="0" kern="1200" baseline="0" dirty="0" smtClean="0">
                <a:solidFill>
                  <a:schemeClr val="tx1"/>
                </a:solidFill>
                <a:effectLst/>
                <a:latin typeface="+mn-lt"/>
                <a:ea typeface="+mn-ea"/>
                <a:cs typeface="+mn-cs"/>
              </a:rPr>
              <a:t> nebo měkkýše. Také </a:t>
            </a:r>
            <a:r>
              <a:rPr lang="cs-CZ" sz="1200" b="0" i="0" kern="1200" dirty="0" smtClean="0">
                <a:solidFill>
                  <a:schemeClr val="tx1"/>
                </a:solidFill>
                <a:effectLst/>
                <a:latin typeface="+mn-lt"/>
                <a:ea typeface="+mn-ea"/>
                <a:cs typeface="+mn-cs"/>
              </a:rPr>
              <a:t>překusuje kořínky rostlinek, a ty brzy vadnou.</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15</a:t>
            </a:fld>
            <a:endParaRPr lang="cs-CZ"/>
          </a:p>
        </p:txBody>
      </p:sp>
    </p:spTree>
    <p:extLst>
      <p:ext uri="{BB962C8B-B14F-4D97-AF65-F5344CB8AC3E}">
        <p14:creationId xmlns:p14="http://schemas.microsoft.com/office/powerpoint/2010/main" val="391676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1) Kobylka má dlouhá tykadla, saranče má krátká tykadla. Kobylka se živí především dravě, saranče je býložravec.</a:t>
            </a:r>
          </a:p>
          <a:p>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2) Vydávání cvrčivého zvuku (třením křídel o sebe, nebo třením křídel o trny na končetinách).</a:t>
            </a:r>
          </a:p>
          <a:p>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chemeClr val="tx1"/>
                </a:solidFill>
              </a:rPr>
              <a:t>3)</a:t>
            </a:r>
            <a:r>
              <a:rPr lang="cs-CZ" baseline="0" dirty="0" smtClean="0">
                <a:solidFill>
                  <a:schemeClr val="tx1"/>
                </a:solidFill>
              </a:rPr>
              <a:t> </a:t>
            </a:r>
            <a:r>
              <a:rPr lang="cs-CZ" dirty="0" smtClean="0">
                <a:solidFill>
                  <a:schemeClr val="tx1"/>
                </a:solidFill>
              </a:rPr>
              <a:t>Přeměněný 1. pár křídel.</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16</a:t>
            </a:fld>
            <a:endParaRPr lang="cs-CZ"/>
          </a:p>
        </p:txBody>
      </p:sp>
    </p:spTree>
    <p:extLst>
      <p:ext uri="{BB962C8B-B14F-4D97-AF65-F5344CB8AC3E}">
        <p14:creationId xmlns:p14="http://schemas.microsoft.com/office/powerpoint/2010/main" val="395207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smtClean="0">
                <a:solidFill>
                  <a:schemeClr val="tx1"/>
                </a:solidFill>
                <a:effectLst/>
                <a:latin typeface="+mn-lt"/>
                <a:ea typeface="+mn-ea"/>
                <a:cs typeface="+mn-cs"/>
              </a:rPr>
              <a:t>Kněžici zelnou</a:t>
            </a:r>
            <a:r>
              <a:rPr lang="cs-CZ" sz="1200" b="0"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najdeme hlavně na brukvovitých rostlinách, jejichž šťávu vysává. Zelí, kapusta, květák, brokolice, …</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4</a:t>
            </a:fld>
            <a:endParaRPr lang="cs-CZ"/>
          </a:p>
        </p:txBody>
      </p:sp>
    </p:spTree>
    <p:extLst>
      <p:ext uri="{BB962C8B-B14F-4D97-AF65-F5344CB8AC3E}">
        <p14:creationId xmlns:p14="http://schemas.microsoft.com/office/powerpoint/2010/main" val="332072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Při ohrožení vylučuje </a:t>
            </a:r>
            <a:r>
              <a:rPr lang="cs-CZ" sz="1200" b="1" i="0" kern="1200" dirty="0" smtClean="0">
                <a:solidFill>
                  <a:schemeClr val="tx1"/>
                </a:solidFill>
                <a:effectLst/>
                <a:latin typeface="+mn-lt"/>
                <a:ea typeface="+mn-ea"/>
                <a:cs typeface="+mn-cs"/>
              </a:rPr>
              <a:t>kněžice</a:t>
            </a:r>
            <a:r>
              <a:rPr lang="cs-CZ" sz="1200" b="0" i="0" kern="1200" dirty="0" smtClean="0">
                <a:solidFill>
                  <a:schemeClr val="tx1"/>
                </a:solidFill>
                <a:effectLst/>
                <a:latin typeface="+mn-lt"/>
                <a:ea typeface="+mn-ea"/>
                <a:cs typeface="+mn-cs"/>
              </a:rPr>
              <a:t> </a:t>
            </a:r>
            <a:r>
              <a:rPr lang="cs-CZ" sz="1200" b="1" i="0" kern="1200" dirty="0" smtClean="0">
                <a:solidFill>
                  <a:schemeClr val="tx1"/>
                </a:solidFill>
                <a:effectLst/>
                <a:latin typeface="+mn-lt"/>
                <a:ea typeface="+mn-ea"/>
                <a:cs typeface="+mn-cs"/>
              </a:rPr>
              <a:t>páchnoucí tekutinu</a:t>
            </a:r>
            <a:r>
              <a:rPr lang="cs-CZ" sz="1200" b="0" i="0" kern="1200" dirty="0" smtClean="0">
                <a:solidFill>
                  <a:schemeClr val="tx1"/>
                </a:solidFill>
                <a:effectLst/>
                <a:latin typeface="+mn-lt"/>
                <a:ea typeface="+mn-ea"/>
                <a:cs typeface="+mn-cs"/>
              </a:rPr>
              <a:t> – u citlivých osob vyvolává tento obranný mechanismus alergickou reakci.</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5</a:t>
            </a:fld>
            <a:endParaRPr lang="cs-CZ"/>
          </a:p>
        </p:txBody>
      </p:sp>
    </p:spTree>
    <p:extLst>
      <p:ext uri="{BB962C8B-B14F-4D97-AF65-F5344CB8AC3E}">
        <p14:creationId xmlns:p14="http://schemas.microsoft.com/office/powerpoint/2010/main" val="72769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smtClean="0">
                <a:solidFill>
                  <a:schemeClr val="tx1"/>
                </a:solidFill>
                <a:effectLst/>
                <a:latin typeface="+mn-lt"/>
                <a:ea typeface="+mn-ea"/>
                <a:cs typeface="+mn-cs"/>
              </a:rPr>
              <a:t>Kněžici zelnou</a:t>
            </a:r>
            <a:r>
              <a:rPr lang="cs-CZ" sz="1200" b="0"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najdeme hlavně na brukvovitých rostlinách, jejichž šťávu vysává. Zelí, kapusta, květák, brokolice, …</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7</a:t>
            </a:fld>
            <a:endParaRPr lang="cs-CZ"/>
          </a:p>
        </p:txBody>
      </p:sp>
    </p:spTree>
    <p:extLst>
      <p:ext uri="{BB962C8B-B14F-4D97-AF65-F5344CB8AC3E}">
        <p14:creationId xmlns:p14="http://schemas.microsoft.com/office/powerpoint/2010/main" val="95006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smtClean="0">
                <a:solidFill>
                  <a:schemeClr val="tx1"/>
                </a:solidFill>
                <a:effectLst/>
                <a:latin typeface="+mn-lt"/>
                <a:ea typeface="+mn-ea"/>
                <a:cs typeface="+mn-cs"/>
              </a:rPr>
              <a:t>Bruslařka obecná</a:t>
            </a:r>
            <a:r>
              <a:rPr lang="cs-CZ" sz="1200" b="1" i="0" kern="1200" baseline="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klouže po hladině s obdivuhodnou rychlostí. V mžiku, na jediný záběr zadních nohou, překoná celý metr, i když je pouhý centimetr velká. Pokud se cítí ohrožená, vyskočí i do výšky. Na široce roztažených nohou má skvělou stabilitu a zatímco zadní pár ji pohání, prostřední slouží jako kormidlo. Drobná chodidla se hladiny dotýkají jen malou částí, jako by to byly skutečné brusle. Bruslící plošky jsou navíc opatřené tukovou vrstvou, která odpuzuje vodu. Bruslařky se tak lehce udrží na povrchové blance vody, aniž by si smočily nohy. Spíš si při rychlém bruslení mohou pocákat bříško, ale i to je pokryto hustými chloupky, které odpuzují vodu. Přední pár nohou nebruslí – volné „ruce“ slouží k lovu drobného hmyzu, který bruslařky dostihnou, nabodnou a vysají. Nepohrdnou však ani mršinkou. Na vodní hladině bruslařky udivují hbitostí, po souši však chodí ztěžka (s bruslemi na nohou se zkrátka dobře nekráčí). Milovanou vodu opouštějí a na břeh se vydávají pouze na podzim, aby na mechových polštářích pod listím přečkaly zimu.</a:t>
            </a:r>
          </a:p>
          <a:p>
            <a:r>
              <a:rPr lang="cs-CZ" sz="1200" b="1" i="0" kern="1200" dirty="0" smtClean="0">
                <a:solidFill>
                  <a:schemeClr val="tx1"/>
                </a:solidFill>
                <a:effectLst/>
                <a:latin typeface="+mn-lt"/>
                <a:ea typeface="+mn-ea"/>
                <a:cs typeface="+mn-cs"/>
              </a:rPr>
              <a:t>Vodoměrka</a:t>
            </a:r>
            <a:r>
              <a:rPr lang="cs-CZ" sz="1200" b="1" i="0" kern="1200" baseline="0" dirty="0" smtClean="0">
                <a:solidFill>
                  <a:schemeClr val="tx1"/>
                </a:solidFill>
                <a:effectLst/>
                <a:latin typeface="+mn-lt"/>
                <a:ea typeface="+mn-ea"/>
                <a:cs typeface="+mn-cs"/>
              </a:rPr>
              <a:t> štíhlá </a:t>
            </a:r>
            <a:r>
              <a:rPr lang="cs-CZ" sz="1200" b="0" i="0" kern="1200" dirty="0" smtClean="0">
                <a:solidFill>
                  <a:schemeClr val="tx1"/>
                </a:solidFill>
                <a:effectLst/>
                <a:latin typeface="+mn-lt"/>
                <a:ea typeface="+mn-ea"/>
                <a:cs typeface="+mn-cs"/>
              </a:rPr>
              <a:t>se po hladině se pohybuje rozvážně. Na rozdíl od bruslařek nikdy nepořádá závody v rychlobruslení. Za soumraku kráčí mezi vodními rostlinami blízko břehu, přesto je však dobrým lovcem a chytí i larvy komárů.</a:t>
            </a:r>
            <a:endParaRPr lang="cs-CZ" b="1"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8</a:t>
            </a:fld>
            <a:endParaRPr lang="cs-CZ"/>
          </a:p>
        </p:txBody>
      </p:sp>
    </p:spTree>
    <p:extLst>
      <p:ext uri="{BB962C8B-B14F-4D97-AF65-F5344CB8AC3E}">
        <p14:creationId xmlns:p14="http://schemas.microsoft.com/office/powerpoint/2010/main" val="238232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Přes den se skrývá v lidských obydlích</a:t>
            </a:r>
            <a:r>
              <a:rPr lang="cs-CZ" baseline="0" dirty="0" smtClean="0"/>
              <a:t> (nábytek, stěny, podlahy), v noci pak saje krev.</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9</a:t>
            </a:fld>
            <a:endParaRPr lang="cs-CZ"/>
          </a:p>
        </p:txBody>
      </p:sp>
    </p:spTree>
    <p:extLst>
      <p:ext uri="{BB962C8B-B14F-4D97-AF65-F5344CB8AC3E}">
        <p14:creationId xmlns:p14="http://schemas.microsoft.com/office/powerpoint/2010/main" val="1025643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Stejnokřídlí</a:t>
            </a:r>
            <a:r>
              <a:rPr lang="cs-CZ" baseline="0" dirty="0" smtClean="0"/>
              <a:t> (kam patří např. cikáda) vydávají cvrčivý zvuk díky zvláštnímu orgánu umístěném na hřbetní straně zadečku. U rovnokřídlých, kterými se zabýváme dnes vzniká cvrčivý zvuk buďto třením křídel o sebe (cvrček, kobylka), nebo třením křídel o trny na končetinách (saranče).</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11</a:t>
            </a:fld>
            <a:endParaRPr lang="cs-CZ"/>
          </a:p>
        </p:txBody>
      </p:sp>
    </p:spTree>
    <p:extLst>
      <p:ext uri="{BB962C8B-B14F-4D97-AF65-F5344CB8AC3E}">
        <p14:creationId xmlns:p14="http://schemas.microsoft.com/office/powerpoint/2010/main" val="398345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Nejznámějším</a:t>
            </a:r>
            <a:r>
              <a:rPr lang="cs-CZ" baseline="0" dirty="0" smtClean="0"/>
              <a:t> rovnokřídlým hmyzem je kobylka. Je poměrně hojná, ale je dobře maskována, takže uniká naší pozornosti. Samička má na konci těla kladélko ve tvaru šavle, pomocí něhož klade vajíčka do země, do stonků nebo listů rostlin.</a:t>
            </a:r>
          </a:p>
          <a:p>
            <a:r>
              <a:rPr lang="cs-CZ" baseline="0" dirty="0" smtClean="0"/>
              <a:t>Cvrkáním (stridulací) lákají samečci samičky k rozmnožování (cvrčí třením předního páru křídel, která jsou kožovitá, nikoli blanitá).</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12</a:t>
            </a:fld>
            <a:endParaRPr lang="cs-CZ"/>
          </a:p>
        </p:txBody>
      </p:sp>
    </p:spTree>
    <p:extLst>
      <p:ext uri="{BB962C8B-B14F-4D97-AF65-F5344CB8AC3E}">
        <p14:creationId xmlns:p14="http://schemas.microsoft.com/office/powerpoint/2010/main" val="261070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Saranče má krátká tykadla a na rozdíl od</a:t>
            </a:r>
            <a:r>
              <a:rPr lang="cs-CZ" baseline="0" dirty="0" smtClean="0"/>
              <a:t> kobylek je býložravá.</a:t>
            </a:r>
            <a:endParaRPr lang="cs-CZ" dirty="0"/>
          </a:p>
        </p:txBody>
      </p:sp>
      <p:sp>
        <p:nvSpPr>
          <p:cNvPr id="4" name="Zástupný symbol pro číslo snímku 3"/>
          <p:cNvSpPr>
            <a:spLocks noGrp="1"/>
          </p:cNvSpPr>
          <p:nvPr>
            <p:ph type="sldNum" sz="quarter" idx="10"/>
          </p:nvPr>
        </p:nvSpPr>
        <p:spPr/>
        <p:txBody>
          <a:bodyPr/>
          <a:lstStyle/>
          <a:p>
            <a:fld id="{BEDA5FA5-A727-4494-9495-9E50EC55A55F}" type="slidenum">
              <a:rPr lang="cs-CZ" smtClean="0"/>
              <a:t>13</a:t>
            </a:fld>
            <a:endParaRPr lang="cs-CZ"/>
          </a:p>
        </p:txBody>
      </p:sp>
    </p:spTree>
    <p:extLst>
      <p:ext uri="{BB962C8B-B14F-4D97-AF65-F5344CB8AC3E}">
        <p14:creationId xmlns:p14="http://schemas.microsoft.com/office/powerpoint/2010/main" val="262584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7" name="Date Placeholder 6"/>
          <p:cNvSpPr>
            <a:spLocks noGrp="1"/>
          </p:cNvSpPr>
          <p:nvPr>
            <p:ph type="dt" sz="half" idx="10"/>
          </p:nvPr>
        </p:nvSpPr>
        <p:spPr/>
        <p:txBody>
          <a:bodyPr/>
          <a:lstStyle/>
          <a:p>
            <a:fld id="{1160EA64-D806-43AC-9DF2-F8C432F32B4C}" type="datetimeFigureOut">
              <a:rPr lang="en-US" dirty="0"/>
              <a:t>4/20/2021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4/20/2021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7" name="Date Placeholder 6"/>
          <p:cNvSpPr>
            <a:spLocks noGrp="1"/>
          </p:cNvSpPr>
          <p:nvPr>
            <p:ph type="dt" sz="half" idx="10"/>
          </p:nvPr>
        </p:nvSpPr>
        <p:spPr/>
        <p:txBody>
          <a:bodyPr/>
          <a:lstStyle/>
          <a:p>
            <a:fld id="{4F7D4976-E339-4826-83B7-FBD03F55ECF8}" type="datetimeFigureOut">
              <a:rPr lang="en-US" dirty="0"/>
              <a:t>4/20/2021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smtClean="0"/>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9" name="Date Placeholder 8"/>
          <p:cNvSpPr>
            <a:spLocks noGrp="1"/>
          </p:cNvSpPr>
          <p:nvPr>
            <p:ph type="dt" sz="half" idx="10"/>
          </p:nvPr>
        </p:nvSpPr>
        <p:spPr/>
        <p:txBody>
          <a:bodyPr/>
          <a:lstStyle/>
          <a:p>
            <a:fld id="{D1BE4249-C0D0-4B06-8692-E8BB871AF643}" type="datetimeFigureOut">
              <a:rPr lang="en-US" dirty="0"/>
              <a:t>4/20/2021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4/20/2021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4/20/2021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X5ksGgNFR4"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endParaRPr lang="cs-CZ"/>
          </a:p>
        </p:txBody>
      </p:sp>
      <p:grpSp>
        <p:nvGrpSpPr>
          <p:cNvPr id="8" name="Skupina 7"/>
          <p:cNvGrpSpPr/>
          <p:nvPr/>
        </p:nvGrpSpPr>
        <p:grpSpPr>
          <a:xfrm>
            <a:off x="3356093" y="2760343"/>
            <a:ext cx="5475663" cy="4106366"/>
            <a:chOff x="3181922" y="2646752"/>
            <a:chExt cx="5475663" cy="4106366"/>
          </a:xfrm>
        </p:grpSpPr>
        <p:pic>
          <p:nvPicPr>
            <p:cNvPr id="4" name="Picture 4" descr="Pyrrhocoris apterus (ruměnice pospoln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046" y="2646752"/>
              <a:ext cx="2729556" cy="2047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něžice zelená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601" y="2646753"/>
              <a:ext cx="2731984" cy="2047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Kněžice zelná (Eurydema oleracea) - ChovZvířat.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057" y="4693919"/>
              <a:ext cx="2734528" cy="2057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ruslařka obecná (Gerris lacustris)"/>
            <p:cNvPicPr>
              <a:picLocks noChangeAspect="1" noChangeArrowheads="1"/>
            </p:cNvPicPr>
            <p:nvPr/>
          </p:nvPicPr>
          <p:blipFill rotWithShape="1">
            <a:blip r:embed="rId5">
              <a:extLst>
                <a:ext uri="{28A0092B-C50C-407E-A947-70E740481C1C}">
                  <a14:useLocalDpi xmlns:a14="http://schemas.microsoft.com/office/drawing/2010/main" val="0"/>
                </a:ext>
              </a:extLst>
            </a:blip>
            <a:srcRect l="15179" t="12062" r="5776" b="8727"/>
            <a:stretch/>
          </p:blipFill>
          <p:spPr bwMode="auto">
            <a:xfrm>
              <a:off x="3181922" y="4693918"/>
              <a:ext cx="2739781" cy="2059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Nadpis 1"/>
          <p:cNvSpPr>
            <a:spLocks noGrp="1"/>
          </p:cNvSpPr>
          <p:nvPr>
            <p:ph type="ctrTitle"/>
          </p:nvPr>
        </p:nvSpPr>
        <p:spPr>
          <a:xfrm>
            <a:off x="1600074" y="1112956"/>
            <a:ext cx="8991600" cy="1645920"/>
          </a:xfrm>
        </p:spPr>
        <p:txBody>
          <a:bodyPr/>
          <a:lstStyle/>
          <a:p>
            <a:r>
              <a:rPr lang="cs-CZ" dirty="0" smtClean="0"/>
              <a:t>Opakování – PLOŠTICE</a:t>
            </a:r>
            <a:endParaRPr lang="cs-CZ" dirty="0"/>
          </a:p>
        </p:txBody>
      </p:sp>
    </p:spTree>
    <p:extLst>
      <p:ext uri="{BB962C8B-B14F-4D97-AF65-F5344CB8AC3E}">
        <p14:creationId xmlns:p14="http://schemas.microsoft.com/office/powerpoint/2010/main" val="4228048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endParaRPr lang="cs-CZ"/>
          </a:p>
        </p:txBody>
      </p:sp>
      <p:grpSp>
        <p:nvGrpSpPr>
          <p:cNvPr id="8" name="Skupina 7"/>
          <p:cNvGrpSpPr/>
          <p:nvPr/>
        </p:nvGrpSpPr>
        <p:grpSpPr>
          <a:xfrm>
            <a:off x="3356093" y="2760343"/>
            <a:ext cx="5475663" cy="4106366"/>
            <a:chOff x="3181922" y="2646752"/>
            <a:chExt cx="5475663" cy="4106366"/>
          </a:xfrm>
        </p:grpSpPr>
        <p:pic>
          <p:nvPicPr>
            <p:cNvPr id="4" name="Picture 4" descr="Pyrrhocoris apterus (ruměnice pospoln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046" y="2646752"/>
              <a:ext cx="2729556" cy="2047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něžice zelená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601" y="2646753"/>
              <a:ext cx="2731984" cy="2047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Kněžice zelná (Eurydema oleracea) - ChovZvířat.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057" y="4693919"/>
              <a:ext cx="2734528" cy="2057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ruslařka obecná (Gerris lacustris)"/>
            <p:cNvPicPr>
              <a:picLocks noChangeAspect="1" noChangeArrowheads="1"/>
            </p:cNvPicPr>
            <p:nvPr/>
          </p:nvPicPr>
          <p:blipFill rotWithShape="1">
            <a:blip r:embed="rId5">
              <a:extLst>
                <a:ext uri="{28A0092B-C50C-407E-A947-70E740481C1C}">
                  <a14:useLocalDpi xmlns:a14="http://schemas.microsoft.com/office/drawing/2010/main" val="0"/>
                </a:ext>
              </a:extLst>
            </a:blip>
            <a:srcRect l="15179" t="12062" r="5776" b="8727"/>
            <a:stretch/>
          </p:blipFill>
          <p:spPr bwMode="auto">
            <a:xfrm>
              <a:off x="3181922" y="4693918"/>
              <a:ext cx="2739781" cy="2059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Nadpis 1"/>
          <p:cNvSpPr>
            <a:spLocks noGrp="1"/>
          </p:cNvSpPr>
          <p:nvPr>
            <p:ph type="ctrTitle"/>
          </p:nvPr>
        </p:nvSpPr>
        <p:spPr>
          <a:xfrm>
            <a:off x="1600074" y="1112956"/>
            <a:ext cx="8991600" cy="1645920"/>
          </a:xfrm>
        </p:spPr>
        <p:txBody>
          <a:bodyPr/>
          <a:lstStyle/>
          <a:p>
            <a:r>
              <a:rPr lang="cs-CZ" dirty="0" smtClean="0"/>
              <a:t>ROVNOKŘÍDLÍ</a:t>
            </a:r>
            <a:endParaRPr lang="cs-CZ" dirty="0"/>
          </a:p>
        </p:txBody>
      </p:sp>
    </p:spTree>
    <p:extLst>
      <p:ext uri="{BB962C8B-B14F-4D97-AF65-F5344CB8AC3E}">
        <p14:creationId xmlns:p14="http://schemas.microsoft.com/office/powerpoint/2010/main" val="2580229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ROVNOKŘÍDLÍ</a:t>
            </a:r>
            <a:endParaRPr lang="cs-CZ" dirty="0"/>
          </a:p>
        </p:txBody>
      </p:sp>
      <p:sp>
        <p:nvSpPr>
          <p:cNvPr id="4" name="Zástupný symbol pro obsah 3"/>
          <p:cNvSpPr>
            <a:spLocks noGrp="1"/>
          </p:cNvSpPr>
          <p:nvPr>
            <p:ph sz="half" idx="2"/>
          </p:nvPr>
        </p:nvSpPr>
        <p:spPr/>
        <p:txBody>
          <a:bodyPr/>
          <a:lstStyle/>
          <a:p>
            <a:r>
              <a:rPr lang="cs-CZ" dirty="0" smtClean="0"/>
              <a:t>mají 2 páry křídel</a:t>
            </a:r>
          </a:p>
          <a:p>
            <a:endParaRPr lang="cs-CZ" dirty="0" smtClean="0"/>
          </a:p>
          <a:p>
            <a:r>
              <a:rPr lang="cs-CZ" dirty="0" smtClean="0"/>
              <a:t>mají kousací ústní ústrojí</a:t>
            </a:r>
          </a:p>
          <a:p>
            <a:endParaRPr lang="cs-CZ" dirty="0" smtClean="0"/>
          </a:p>
          <a:p>
            <a:r>
              <a:rPr lang="cs-CZ" dirty="0" smtClean="0"/>
              <a:t>jejich končetiny jsou uzpůsobené ke skákání nebo k hrabání</a:t>
            </a:r>
          </a:p>
          <a:p>
            <a:endParaRPr lang="cs-CZ" dirty="0" smtClean="0"/>
          </a:p>
          <a:p>
            <a:r>
              <a:rPr lang="cs-CZ" dirty="0" smtClean="0"/>
              <a:t>vydávají cvrčivé zvuky</a:t>
            </a:r>
            <a:endParaRPr lang="cs-CZ" dirty="0"/>
          </a:p>
        </p:txBody>
      </p:sp>
      <p:pic>
        <p:nvPicPr>
          <p:cNvPr id="10244" name="Picture 4" descr="Grasshopper At Getdrawings Com Free For Personal - Grasshopper Clipart Png,  Transparent Png , Transparent Png Image - PNGite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81150" y="2649519"/>
            <a:ext cx="4271963" cy="3079787"/>
          </a:xfrm>
          <a:prstGeom prst="rect">
            <a:avLst/>
          </a:prstGeom>
          <a:noFill/>
          <a:extLst>
            <a:ext uri="{909E8E84-426E-40DD-AFC4-6F175D3DCCD1}">
              <a14:hiddenFill xmlns:a14="http://schemas.microsoft.com/office/drawing/2010/main">
                <a:solidFill>
                  <a:srgbClr val="FFFFFF"/>
                </a:solidFill>
              </a14:hiddenFill>
            </a:ext>
          </a:extLst>
        </p:spPr>
      </p:pic>
      <p:sp>
        <p:nvSpPr>
          <p:cNvPr id="7" name="Ovál 6"/>
          <p:cNvSpPr/>
          <p:nvPr/>
        </p:nvSpPr>
        <p:spPr>
          <a:xfrm>
            <a:off x="696685" y="489857"/>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STRIDULACE = CVRKÁNÍ</a:t>
            </a:r>
            <a:endParaRPr lang="cs-CZ" dirty="0"/>
          </a:p>
        </p:txBody>
      </p:sp>
      <p:sp>
        <p:nvSpPr>
          <p:cNvPr id="8" name="Ovál 7"/>
          <p:cNvSpPr/>
          <p:nvPr/>
        </p:nvSpPr>
        <p:spPr>
          <a:xfrm>
            <a:off x="9532620" y="515329"/>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KRYTKY = PŘEMĚNĚNÝ 1. PÁR KŘÍDEL</a:t>
            </a:r>
            <a:endParaRPr lang="cs-CZ" dirty="0"/>
          </a:p>
        </p:txBody>
      </p:sp>
    </p:spTree>
    <p:extLst>
      <p:ext uri="{BB962C8B-B14F-4D97-AF65-F5344CB8AC3E}">
        <p14:creationId xmlns:p14="http://schemas.microsoft.com/office/powerpoint/2010/main" val="3278331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Kobylka zelená</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velikost: cca 6 cm</a:t>
            </a:r>
          </a:p>
          <a:p>
            <a:endParaRPr lang="cs-CZ" dirty="0"/>
          </a:p>
          <a:p>
            <a:r>
              <a:rPr lang="cs-CZ" dirty="0" smtClean="0"/>
              <a:t>dlouhá tykadla, silný 3. pár zadních končetin → dlouhé skoky</a:t>
            </a:r>
          </a:p>
          <a:p>
            <a:endParaRPr lang="cs-CZ" dirty="0"/>
          </a:p>
          <a:p>
            <a:r>
              <a:rPr lang="cs-CZ" dirty="0" smtClean="0"/>
              <a:t>samička má na konci těla kladélko ve tvaru šavle</a:t>
            </a:r>
          </a:p>
          <a:p>
            <a:endParaRPr lang="cs-CZ" dirty="0"/>
          </a:p>
          <a:p>
            <a:r>
              <a:rPr lang="cs-CZ" dirty="0" smtClean="0"/>
              <a:t>dravec, občas i rostlinná potrava</a:t>
            </a:r>
          </a:p>
        </p:txBody>
      </p:sp>
      <p:sp>
        <p:nvSpPr>
          <p:cNvPr id="4" name="Zástupný symbol pro obsah 3"/>
          <p:cNvSpPr>
            <a:spLocks noGrp="1"/>
          </p:cNvSpPr>
          <p:nvPr>
            <p:ph sz="half" idx="2"/>
          </p:nvPr>
        </p:nvSpPr>
        <p:spPr/>
        <p:txBody>
          <a:bodyPr>
            <a:normAutofit fontScale="92500" lnSpcReduction="10000"/>
          </a:bodyPr>
          <a:lstStyle/>
          <a:p>
            <a:endParaRPr lang="cs-CZ" dirty="0"/>
          </a:p>
        </p:txBody>
      </p:sp>
      <p:pic>
        <p:nvPicPr>
          <p:cNvPr id="6" name="Obrázek 5"/>
          <p:cNvPicPr>
            <a:picLocks noChangeAspect="1"/>
          </p:cNvPicPr>
          <p:nvPr/>
        </p:nvPicPr>
        <p:blipFill rotWithShape="1">
          <a:blip r:embed="rId3"/>
          <a:srcRect l="58987" t="21432" r="7457" b="38577"/>
          <a:stretch/>
        </p:blipFill>
        <p:spPr>
          <a:xfrm>
            <a:off x="6336897" y="2452437"/>
            <a:ext cx="4271665" cy="2863596"/>
          </a:xfrm>
          <a:prstGeom prst="rect">
            <a:avLst/>
          </a:prstGeom>
        </p:spPr>
      </p:pic>
      <p:pic>
        <p:nvPicPr>
          <p:cNvPr id="14338" name="Picture 2" descr="Vzdušnicovci - Hmyz - Kobylky - Kobylka zelen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508" y="5316033"/>
            <a:ext cx="2853054" cy="158255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336897" y="5507145"/>
            <a:ext cx="1418611" cy="1200329"/>
          </a:xfrm>
          <a:prstGeom prst="rect">
            <a:avLst/>
          </a:prstGeom>
          <a:noFill/>
        </p:spPr>
        <p:txBody>
          <a:bodyPr wrap="square" rtlCol="0">
            <a:spAutoFit/>
          </a:bodyPr>
          <a:lstStyle/>
          <a:p>
            <a:r>
              <a:rPr lang="cs-CZ" dirty="0" smtClean="0"/>
              <a:t>SAMIČKA </a:t>
            </a:r>
          </a:p>
          <a:p>
            <a:endParaRPr lang="cs-CZ" dirty="0"/>
          </a:p>
          <a:p>
            <a:endParaRPr lang="cs-CZ" dirty="0" smtClean="0"/>
          </a:p>
          <a:p>
            <a:r>
              <a:rPr lang="cs-CZ" dirty="0" smtClean="0"/>
              <a:t>SAMEČEK</a:t>
            </a:r>
            <a:endParaRPr lang="cs-CZ" dirty="0"/>
          </a:p>
        </p:txBody>
      </p:sp>
      <p:cxnSp>
        <p:nvCxnSpPr>
          <p:cNvPr id="9" name="Přímá spojnice se šipkou 8"/>
          <p:cNvCxnSpPr/>
          <p:nvPr/>
        </p:nvCxnSpPr>
        <p:spPr>
          <a:xfrm>
            <a:off x="7498080" y="5716109"/>
            <a:ext cx="2034540" cy="4484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Přímá spojnice se šipkou 10"/>
          <p:cNvCxnSpPr/>
          <p:nvPr/>
        </p:nvCxnSpPr>
        <p:spPr>
          <a:xfrm>
            <a:off x="7498080" y="6468527"/>
            <a:ext cx="1737360" cy="961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Ovál 15"/>
          <p:cNvSpPr/>
          <p:nvPr/>
        </p:nvSpPr>
        <p:spPr>
          <a:xfrm>
            <a:off x="9382720" y="497694"/>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STRIDULACE VZNIKÁ TŘENÍM KŘÍDEL O SEBE.</a:t>
            </a:r>
            <a:endParaRPr lang="cs-CZ" dirty="0"/>
          </a:p>
        </p:txBody>
      </p:sp>
    </p:spTree>
    <p:extLst>
      <p:ext uri="{BB962C8B-B14F-4D97-AF65-F5344CB8AC3E}">
        <p14:creationId xmlns:p14="http://schemas.microsoft.com/office/powerpoint/2010/main" val="923714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Saranče OBECNÁ</a:t>
            </a:r>
            <a:endParaRPr lang="cs-CZ" dirty="0"/>
          </a:p>
        </p:txBody>
      </p:sp>
      <p:sp>
        <p:nvSpPr>
          <p:cNvPr id="3" name="Zástupný symbol pro obsah 2"/>
          <p:cNvSpPr>
            <a:spLocks noGrp="1"/>
          </p:cNvSpPr>
          <p:nvPr>
            <p:ph sz="half" idx="1"/>
          </p:nvPr>
        </p:nvSpPr>
        <p:spPr/>
        <p:txBody>
          <a:bodyPr/>
          <a:lstStyle/>
          <a:p>
            <a:r>
              <a:rPr lang="cs-CZ" dirty="0" smtClean="0"/>
              <a:t>krátká tykadla</a:t>
            </a:r>
          </a:p>
          <a:p>
            <a:endParaRPr lang="cs-CZ" dirty="0"/>
          </a:p>
          <a:p>
            <a:r>
              <a:rPr lang="cs-CZ" dirty="0" smtClean="0"/>
              <a:t>je býložravá</a:t>
            </a:r>
            <a:endParaRPr lang="cs-CZ" dirty="0"/>
          </a:p>
        </p:txBody>
      </p:sp>
      <p:sp>
        <p:nvSpPr>
          <p:cNvPr id="4" name="Zástupný symbol pro obsah 3"/>
          <p:cNvSpPr>
            <a:spLocks noGrp="1"/>
          </p:cNvSpPr>
          <p:nvPr>
            <p:ph sz="half" idx="2"/>
          </p:nvPr>
        </p:nvSpPr>
        <p:spPr/>
        <p:txBody>
          <a:bodyPr/>
          <a:lstStyle/>
          <a:p>
            <a:endParaRPr lang="cs-CZ"/>
          </a:p>
        </p:txBody>
      </p:sp>
      <p:pic>
        <p:nvPicPr>
          <p:cNvPr id="5" name="Obrázek 4"/>
          <p:cNvPicPr>
            <a:picLocks noChangeAspect="1"/>
          </p:cNvPicPr>
          <p:nvPr/>
        </p:nvPicPr>
        <p:blipFill rotWithShape="1">
          <a:blip r:embed="rId3"/>
          <a:srcRect l="63804" t="23553" r="4382" b="43455"/>
          <a:stretch/>
        </p:blipFill>
        <p:spPr>
          <a:xfrm>
            <a:off x="5246914" y="2638044"/>
            <a:ext cx="5361647" cy="3127628"/>
          </a:xfrm>
          <a:prstGeom prst="rect">
            <a:avLst/>
          </a:prstGeom>
        </p:spPr>
      </p:pic>
      <p:sp>
        <p:nvSpPr>
          <p:cNvPr id="6" name="Ovál 5"/>
          <p:cNvSpPr/>
          <p:nvPr/>
        </p:nvSpPr>
        <p:spPr>
          <a:xfrm>
            <a:off x="9382720" y="497694"/>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smtClean="0"/>
              <a:t>STRIDULACE VZNIKÁ TŘENÍM KŘÍDEL O TRNY NA KONČETINÁCH.</a:t>
            </a:r>
            <a:endParaRPr lang="cs-CZ" sz="1400" dirty="0"/>
          </a:p>
        </p:txBody>
      </p:sp>
    </p:spTree>
    <p:extLst>
      <p:ext uri="{BB962C8B-B14F-4D97-AF65-F5344CB8AC3E}">
        <p14:creationId xmlns:p14="http://schemas.microsoft.com/office/powerpoint/2010/main" val="3649445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vrček polní | Hmyz | jablib.cz"/>
          <p:cNvPicPr>
            <a:picLocks noChangeAspect="1" noChangeArrowheads="1"/>
          </p:cNvPicPr>
          <p:nvPr/>
        </p:nvPicPr>
        <p:blipFill rotWithShape="1">
          <a:blip r:embed="rId3">
            <a:extLst>
              <a:ext uri="{28A0092B-C50C-407E-A947-70E740481C1C}">
                <a14:useLocalDpi xmlns:a14="http://schemas.microsoft.com/office/drawing/2010/main" val="0"/>
              </a:ext>
            </a:extLst>
          </a:blip>
          <a:srcRect l="10824" t="13365" r="12948" b="12787"/>
          <a:stretch/>
        </p:blipFill>
        <p:spPr bwMode="auto">
          <a:xfrm>
            <a:off x="7979229" y="1276946"/>
            <a:ext cx="4212771" cy="272219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smtClean="0"/>
              <a:t>Cvrček polní, cvrček domácí</a:t>
            </a:r>
            <a:endParaRPr lang="cs-CZ" dirty="0"/>
          </a:p>
        </p:txBody>
      </p:sp>
      <p:sp>
        <p:nvSpPr>
          <p:cNvPr id="3" name="Zástupný symbol pro obsah 2"/>
          <p:cNvSpPr>
            <a:spLocks noGrp="1"/>
          </p:cNvSpPr>
          <p:nvPr>
            <p:ph sz="half" idx="1"/>
          </p:nvPr>
        </p:nvSpPr>
        <p:spPr/>
        <p:txBody>
          <a:bodyPr/>
          <a:lstStyle/>
          <a:p>
            <a:r>
              <a:rPr lang="cs-CZ" dirty="0" smtClean="0"/>
              <a:t>mají dlouhá tykadla, jsou velmi plaší</a:t>
            </a:r>
          </a:p>
          <a:p>
            <a:endParaRPr lang="cs-CZ" dirty="0"/>
          </a:p>
          <a:p>
            <a:r>
              <a:rPr lang="cs-CZ" dirty="0" smtClean="0"/>
              <a:t>cvrček polní žije v podzemních chodbičkách na loukách a polích</a:t>
            </a:r>
          </a:p>
          <a:p>
            <a:endParaRPr lang="cs-CZ" dirty="0"/>
          </a:p>
          <a:p>
            <a:r>
              <a:rPr lang="cs-CZ" dirty="0" smtClean="0"/>
              <a:t>cvrček domácí žije v továrních skladech, potravinových skladech atd. → požírá tam uskladněné potraviny</a:t>
            </a:r>
            <a:endParaRPr lang="cs-CZ" dirty="0"/>
          </a:p>
        </p:txBody>
      </p:sp>
      <p:pic>
        <p:nvPicPr>
          <p:cNvPr id="5" name="Obrázek 4"/>
          <p:cNvPicPr>
            <a:picLocks noChangeAspect="1"/>
          </p:cNvPicPr>
          <p:nvPr/>
        </p:nvPicPr>
        <p:blipFill rotWithShape="1">
          <a:blip r:embed="rId4"/>
          <a:srcRect l="62693" t="23040" r="3927" b="36140"/>
          <a:stretch/>
        </p:blipFill>
        <p:spPr>
          <a:xfrm>
            <a:off x="7979229" y="3999142"/>
            <a:ext cx="4212771" cy="2897915"/>
          </a:xfrm>
          <a:prstGeom prst="rect">
            <a:avLst/>
          </a:prstGeom>
        </p:spPr>
      </p:pic>
      <p:sp>
        <p:nvSpPr>
          <p:cNvPr id="7" name="TextovéPole 6"/>
          <p:cNvSpPr txBox="1"/>
          <p:nvPr/>
        </p:nvSpPr>
        <p:spPr>
          <a:xfrm rot="16200000">
            <a:off x="7117028" y="2453378"/>
            <a:ext cx="1201632" cy="369332"/>
          </a:xfrm>
          <a:prstGeom prst="rect">
            <a:avLst/>
          </a:prstGeom>
          <a:noFill/>
        </p:spPr>
        <p:txBody>
          <a:bodyPr wrap="square" rtlCol="0">
            <a:spAutoFit/>
          </a:bodyPr>
          <a:lstStyle/>
          <a:p>
            <a:r>
              <a:rPr lang="cs-CZ" dirty="0" smtClean="0"/>
              <a:t>POLNÍ </a:t>
            </a:r>
          </a:p>
        </p:txBody>
      </p:sp>
      <p:sp>
        <p:nvSpPr>
          <p:cNvPr id="11" name="TextovéPole 10"/>
          <p:cNvSpPr txBox="1"/>
          <p:nvPr/>
        </p:nvSpPr>
        <p:spPr>
          <a:xfrm rot="16200000">
            <a:off x="7008539" y="5263432"/>
            <a:ext cx="1418611" cy="369332"/>
          </a:xfrm>
          <a:prstGeom prst="rect">
            <a:avLst/>
          </a:prstGeom>
          <a:noFill/>
        </p:spPr>
        <p:txBody>
          <a:bodyPr wrap="square" rtlCol="0">
            <a:spAutoFit/>
          </a:bodyPr>
          <a:lstStyle/>
          <a:p>
            <a:r>
              <a:rPr lang="cs-CZ" dirty="0" smtClean="0"/>
              <a:t>DOMÁCÍ</a:t>
            </a:r>
          </a:p>
        </p:txBody>
      </p:sp>
      <p:sp>
        <p:nvSpPr>
          <p:cNvPr id="12" name="Ovál 11"/>
          <p:cNvSpPr/>
          <p:nvPr/>
        </p:nvSpPr>
        <p:spPr>
          <a:xfrm>
            <a:off x="663262" y="497694"/>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STRIDULACE VZNIKÁ TŘENÍM KŘÍDEL O SEBE.</a:t>
            </a:r>
            <a:endParaRPr lang="cs-CZ" dirty="0"/>
          </a:p>
        </p:txBody>
      </p:sp>
    </p:spTree>
    <p:extLst>
      <p:ext uri="{BB962C8B-B14F-4D97-AF65-F5344CB8AC3E}">
        <p14:creationId xmlns:p14="http://schemas.microsoft.com/office/powerpoint/2010/main" val="93754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KRTONOŽKA OBECNÁ</a:t>
            </a:r>
            <a:endParaRPr lang="cs-CZ" dirty="0"/>
          </a:p>
        </p:txBody>
      </p:sp>
      <p:sp>
        <p:nvSpPr>
          <p:cNvPr id="3" name="Zástupný symbol pro obsah 2"/>
          <p:cNvSpPr>
            <a:spLocks noGrp="1"/>
          </p:cNvSpPr>
          <p:nvPr>
            <p:ph sz="half" idx="1"/>
          </p:nvPr>
        </p:nvSpPr>
        <p:spPr/>
        <p:txBody>
          <a:bodyPr/>
          <a:lstStyle/>
          <a:p>
            <a:r>
              <a:rPr lang="cs-CZ" dirty="0"/>
              <a:t>S</a:t>
            </a:r>
            <a:r>
              <a:rPr lang="cs-CZ" dirty="0" smtClean="0"/>
              <a:t>vé jméno získala podle 1. páru hrabavých končetin, pomocí kterých ryje do země podobně jako krtek – zde také tráví většinu svého života.</a:t>
            </a:r>
          </a:p>
          <a:p>
            <a:endParaRPr lang="cs-CZ" dirty="0"/>
          </a:p>
        </p:txBody>
      </p:sp>
      <p:sp>
        <p:nvSpPr>
          <p:cNvPr id="4" name="Zástupný symbol pro obsah 3"/>
          <p:cNvSpPr>
            <a:spLocks noGrp="1"/>
          </p:cNvSpPr>
          <p:nvPr>
            <p:ph sz="half" idx="2"/>
          </p:nvPr>
        </p:nvSpPr>
        <p:spPr/>
        <p:txBody>
          <a:bodyPr/>
          <a:lstStyle/>
          <a:p>
            <a:endParaRPr lang="cs-CZ" dirty="0"/>
          </a:p>
        </p:txBody>
      </p:sp>
      <p:sp>
        <p:nvSpPr>
          <p:cNvPr id="5" name="Ovál 4"/>
          <p:cNvSpPr/>
          <p:nvPr/>
        </p:nvSpPr>
        <p:spPr>
          <a:xfrm>
            <a:off x="9382720" y="497694"/>
            <a:ext cx="2122715" cy="2122715"/>
          </a:xfrm>
          <a:prstGeom prst="ellipse">
            <a:avLst/>
          </a:prstGeom>
          <a:solidFill>
            <a:srgbClr val="8CC344"/>
          </a:solidFill>
          <a:ln>
            <a:solidFill>
              <a:srgbClr val="296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STRIDULACE VZNIKÁ TŘENÍM KŘÍDEL O SEBE.</a:t>
            </a:r>
            <a:endParaRPr lang="cs-CZ" dirty="0"/>
          </a:p>
        </p:txBody>
      </p:sp>
      <p:pic>
        <p:nvPicPr>
          <p:cNvPr id="8" name="Obrázek 7"/>
          <p:cNvPicPr>
            <a:picLocks noChangeAspect="1"/>
          </p:cNvPicPr>
          <p:nvPr/>
        </p:nvPicPr>
        <p:blipFill rotWithShape="1">
          <a:blip r:embed="rId3"/>
          <a:srcRect l="58382" t="24837" r="3716" b="51381"/>
          <a:stretch/>
        </p:blipFill>
        <p:spPr>
          <a:xfrm>
            <a:off x="6338315" y="3156032"/>
            <a:ext cx="5853685" cy="2066006"/>
          </a:xfrm>
          <a:prstGeom prst="rect">
            <a:avLst/>
          </a:prstGeom>
        </p:spPr>
      </p:pic>
    </p:spTree>
    <p:extLst>
      <p:ext uri="{BB962C8B-B14F-4D97-AF65-F5344CB8AC3E}">
        <p14:creationId xmlns:p14="http://schemas.microsoft.com/office/powerpoint/2010/main" val="4186941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jsme se dnes dozvěděli?</a:t>
            </a:r>
          </a:p>
        </p:txBody>
      </p:sp>
      <p:sp>
        <p:nvSpPr>
          <p:cNvPr id="3" name="Zástupný symbol pro obsah 2"/>
          <p:cNvSpPr>
            <a:spLocks noGrp="1"/>
          </p:cNvSpPr>
          <p:nvPr>
            <p:ph idx="1"/>
          </p:nvPr>
        </p:nvSpPr>
        <p:spPr>
          <a:xfrm>
            <a:off x="2231136" y="2638044"/>
            <a:ext cx="5051407" cy="3101983"/>
          </a:xfrm>
        </p:spPr>
        <p:txBody>
          <a:bodyPr>
            <a:normAutofit fontScale="85000" lnSpcReduction="20000"/>
          </a:bodyPr>
          <a:lstStyle/>
          <a:p>
            <a:r>
              <a:rPr lang="cs-CZ" dirty="0">
                <a:solidFill>
                  <a:srgbClr val="8CC344"/>
                </a:solidFill>
              </a:rPr>
              <a:t>Jaký je rozdíl mezi kobylkou a sarančí</a:t>
            </a:r>
            <a:r>
              <a:rPr lang="cs-CZ" dirty="0" smtClean="0">
                <a:solidFill>
                  <a:srgbClr val="8CC344"/>
                </a:solidFill>
              </a:rPr>
              <a:t>?</a:t>
            </a:r>
          </a:p>
          <a:p>
            <a:r>
              <a:rPr lang="cs-CZ" dirty="0"/>
              <a:t>Kobylka má dlouhá tykadla, saranče má krátká tykadla.</a:t>
            </a:r>
          </a:p>
          <a:p>
            <a:r>
              <a:rPr lang="cs-CZ" dirty="0"/>
              <a:t>Kobylka se živí především dravě, saranče je býložravec.</a:t>
            </a:r>
          </a:p>
          <a:p>
            <a:endParaRPr lang="cs-CZ" dirty="0" smtClean="0"/>
          </a:p>
          <a:p>
            <a:r>
              <a:rPr lang="cs-CZ" dirty="0">
                <a:solidFill>
                  <a:srgbClr val="8CC344"/>
                </a:solidFill>
              </a:rPr>
              <a:t>Co je to stridulace?</a:t>
            </a:r>
          </a:p>
          <a:p>
            <a:r>
              <a:rPr lang="cs-CZ" dirty="0"/>
              <a:t>Vydávání cvrčivého zvuku (třením křídel o sebe, nebo třením křídel o trny na končetinách).</a:t>
            </a:r>
          </a:p>
          <a:p>
            <a:endParaRPr lang="cs-CZ" dirty="0" smtClean="0"/>
          </a:p>
          <a:p>
            <a:r>
              <a:rPr lang="cs-CZ" dirty="0" smtClean="0">
                <a:solidFill>
                  <a:srgbClr val="8CC344"/>
                </a:solidFill>
              </a:rPr>
              <a:t>Co jsou to tzv. krytky?</a:t>
            </a:r>
          </a:p>
          <a:p>
            <a:r>
              <a:rPr lang="cs-CZ" dirty="0" smtClean="0">
                <a:solidFill>
                  <a:schemeClr val="tx1"/>
                </a:solidFill>
              </a:rPr>
              <a:t>Přeměněný 1. pár křídel.</a:t>
            </a:r>
          </a:p>
          <a:p>
            <a:endParaRPr lang="cs-CZ" dirty="0"/>
          </a:p>
          <a:p>
            <a:endParaRPr lang="cs-CZ" dirty="0"/>
          </a:p>
        </p:txBody>
      </p:sp>
      <p:pic>
        <p:nvPicPr>
          <p:cNvPr id="19458" name="Picture 2" descr="Pin on animales2"/>
          <p:cNvPicPr>
            <a:picLocks noChangeAspect="1" noChangeArrowheads="1"/>
          </p:cNvPicPr>
          <p:nvPr/>
        </p:nvPicPr>
        <p:blipFill rotWithShape="1">
          <a:blip r:embed="rId3">
            <a:extLst>
              <a:ext uri="{28A0092B-C50C-407E-A947-70E740481C1C}">
                <a14:useLocalDpi xmlns:a14="http://schemas.microsoft.com/office/drawing/2010/main" val="0"/>
              </a:ext>
            </a:extLst>
          </a:blip>
          <a:srcRect b="10397"/>
          <a:stretch/>
        </p:blipFill>
        <p:spPr bwMode="auto">
          <a:xfrm>
            <a:off x="7225376" y="2453435"/>
            <a:ext cx="4966624" cy="347119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07570" y="2939143"/>
            <a:ext cx="4441372" cy="653142"/>
          </a:xfrm>
          <a:prstGeom prst="rect">
            <a:avLst/>
          </a:prstGeom>
          <a:solidFill>
            <a:srgbClr val="8CC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508129" y="4189034"/>
            <a:ext cx="4441372" cy="653142"/>
          </a:xfrm>
          <a:prstGeom prst="rect">
            <a:avLst/>
          </a:prstGeom>
          <a:solidFill>
            <a:srgbClr val="8CC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07570" y="5302183"/>
            <a:ext cx="4441372" cy="653142"/>
          </a:xfrm>
          <a:prstGeom prst="rect">
            <a:avLst/>
          </a:prstGeom>
          <a:solidFill>
            <a:srgbClr val="8CC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009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PLOŠTICE</a:t>
            </a:r>
            <a:endParaRPr lang="cs-CZ" dirty="0"/>
          </a:p>
        </p:txBody>
      </p:sp>
      <p:sp>
        <p:nvSpPr>
          <p:cNvPr id="3" name="Zástupný symbol pro obsah 2"/>
          <p:cNvSpPr>
            <a:spLocks noGrp="1"/>
          </p:cNvSpPr>
          <p:nvPr>
            <p:ph sz="half" idx="1"/>
          </p:nvPr>
        </p:nvSpPr>
        <p:spPr/>
        <p:txBody>
          <a:bodyPr>
            <a:normAutofit fontScale="85000" lnSpcReduction="10000"/>
          </a:bodyPr>
          <a:lstStyle/>
          <a:p>
            <a:pPr lvl="0"/>
            <a:r>
              <a:rPr lang="cs-CZ" dirty="0"/>
              <a:t>mají zploštělé tělo</a:t>
            </a:r>
          </a:p>
          <a:p>
            <a:pPr lvl="0"/>
            <a:endParaRPr lang="cs-CZ" dirty="0"/>
          </a:p>
          <a:p>
            <a:pPr lvl="0"/>
            <a:r>
              <a:rPr lang="cs-CZ" dirty="0"/>
              <a:t>první pár jejich křídel tvoří tzv. ____________________, druhý pár je blanitý</a:t>
            </a:r>
          </a:p>
          <a:p>
            <a:pPr lvl="0"/>
            <a:endParaRPr lang="cs-CZ" dirty="0"/>
          </a:p>
          <a:p>
            <a:pPr lvl="0"/>
            <a:r>
              <a:rPr lang="cs-CZ" dirty="0"/>
              <a:t>bodavě sacím ústním ústrojím sají nejen rostlinné šťávy, ale i tělesné tekutiny ____________________</a:t>
            </a:r>
          </a:p>
          <a:p>
            <a:pPr lvl="0"/>
            <a:endParaRPr lang="cs-CZ" dirty="0"/>
          </a:p>
          <a:p>
            <a:pPr lvl="0"/>
            <a:r>
              <a:rPr lang="cs-CZ" dirty="0"/>
              <a:t>je to vodní i suchozemský hmyz</a:t>
            </a:r>
          </a:p>
          <a:p>
            <a:endParaRPr lang="cs-CZ" dirty="0"/>
          </a:p>
        </p:txBody>
      </p:sp>
      <p:sp>
        <p:nvSpPr>
          <p:cNvPr id="4" name="Zástupný symbol pro obsah 3"/>
          <p:cNvSpPr>
            <a:spLocks noGrp="1"/>
          </p:cNvSpPr>
          <p:nvPr>
            <p:ph sz="half" idx="2"/>
          </p:nvPr>
        </p:nvSpPr>
        <p:spPr/>
        <p:txBody>
          <a:bodyPr>
            <a:normAutofit fontScale="85000" lnSpcReduction="10000"/>
          </a:bodyPr>
          <a:lstStyle/>
          <a:p>
            <a:endParaRPr lang="cs-CZ" dirty="0"/>
          </a:p>
        </p:txBody>
      </p:sp>
      <p:pic>
        <p:nvPicPr>
          <p:cNvPr id="7" name="Picture 6" descr="Kněžice zelená – Wikipedie"/>
          <p:cNvPicPr>
            <a:picLocks noChangeAspect="1" noChangeArrowheads="1"/>
          </p:cNvPicPr>
          <p:nvPr/>
        </p:nvPicPr>
        <p:blipFill rotWithShape="1">
          <a:blip r:embed="rId3">
            <a:extLst>
              <a:ext uri="{28A0092B-C50C-407E-A947-70E740481C1C}">
                <a14:useLocalDpi xmlns:a14="http://schemas.microsoft.com/office/drawing/2010/main" val="0"/>
              </a:ext>
            </a:extLst>
          </a:blip>
          <a:srcRect l="6003"/>
          <a:stretch/>
        </p:blipFill>
        <p:spPr bwMode="auto">
          <a:xfrm>
            <a:off x="6338315" y="2894506"/>
            <a:ext cx="3569454" cy="2845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Modifications of insect wings&#10; Hemelytra- The basal half of the wing is thick and leathery. The distal half is&#10;membranous..."/>
          <p:cNvPicPr>
            <a:picLocks noChangeAspect="1" noChangeArrowheads="1"/>
          </p:cNvPicPr>
          <p:nvPr/>
        </p:nvPicPr>
        <p:blipFill rotWithShape="1">
          <a:blip r:embed="rId4">
            <a:extLst>
              <a:ext uri="{28A0092B-C50C-407E-A947-70E740481C1C}">
                <a14:useLocalDpi xmlns:a14="http://schemas.microsoft.com/office/drawing/2010/main" val="0"/>
              </a:ext>
            </a:extLst>
          </a:blip>
          <a:srcRect l="23234" t="48929" r="44379" b="23311"/>
          <a:stretch/>
        </p:blipFill>
        <p:spPr bwMode="auto">
          <a:xfrm>
            <a:off x="9716932" y="2894506"/>
            <a:ext cx="2475068" cy="1193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Šestinozí (Hexapo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932" y="4088232"/>
            <a:ext cx="2475068" cy="165179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172184" y="3502937"/>
            <a:ext cx="1933303" cy="338554"/>
          </a:xfrm>
          <a:prstGeom prst="rect">
            <a:avLst/>
          </a:prstGeom>
          <a:noFill/>
        </p:spPr>
        <p:txBody>
          <a:bodyPr wrap="square" rtlCol="0">
            <a:spAutoFit/>
          </a:bodyPr>
          <a:lstStyle/>
          <a:p>
            <a:r>
              <a:rPr lang="cs-CZ" sz="1600" dirty="0" smtClean="0">
                <a:solidFill>
                  <a:schemeClr val="accent3">
                    <a:lumMod val="60000"/>
                    <a:lumOff val="40000"/>
                  </a:schemeClr>
                </a:solidFill>
              </a:rPr>
              <a:t>POLOKROVKY</a:t>
            </a:r>
            <a:endParaRPr lang="cs-CZ" sz="1600" dirty="0">
              <a:solidFill>
                <a:schemeClr val="accent3">
                  <a:lumMod val="60000"/>
                  <a:lumOff val="40000"/>
                </a:schemeClr>
              </a:solidFill>
            </a:endParaRPr>
          </a:p>
        </p:txBody>
      </p:sp>
      <p:sp>
        <p:nvSpPr>
          <p:cNvPr id="9" name="TextovéPole 8"/>
          <p:cNvSpPr txBox="1"/>
          <p:nvPr/>
        </p:nvSpPr>
        <p:spPr>
          <a:xfrm>
            <a:off x="2231136" y="4575574"/>
            <a:ext cx="1933303" cy="338554"/>
          </a:xfrm>
          <a:prstGeom prst="rect">
            <a:avLst/>
          </a:prstGeom>
          <a:noFill/>
        </p:spPr>
        <p:txBody>
          <a:bodyPr wrap="square" rtlCol="0">
            <a:spAutoFit/>
          </a:bodyPr>
          <a:lstStyle/>
          <a:p>
            <a:r>
              <a:rPr lang="cs-CZ" sz="1600" dirty="0" smtClean="0">
                <a:solidFill>
                  <a:schemeClr val="accent3">
                    <a:lumMod val="60000"/>
                    <a:lumOff val="40000"/>
                  </a:schemeClr>
                </a:solidFill>
              </a:rPr>
              <a:t>ŽIVOČICHŮ</a:t>
            </a:r>
            <a:endParaRPr lang="cs-CZ" sz="1600" dirty="0">
              <a:solidFill>
                <a:schemeClr val="accent3">
                  <a:lumMod val="60000"/>
                  <a:lumOff val="40000"/>
                </a:schemeClr>
              </a:solidFill>
            </a:endParaRPr>
          </a:p>
        </p:txBody>
      </p:sp>
    </p:spTree>
    <p:extLst>
      <p:ext uri="{BB962C8B-B14F-4D97-AF65-F5344CB8AC3E}">
        <p14:creationId xmlns:p14="http://schemas.microsoft.com/office/powerpoint/2010/main" val="28124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Vyhledáváme názvy zástupců (uč. str. 83, 84)</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4057740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Kněžice zelná</a:t>
            </a:r>
            <a:endParaRPr lang="cs-CZ" dirty="0"/>
          </a:p>
        </p:txBody>
      </p:sp>
      <p:sp>
        <p:nvSpPr>
          <p:cNvPr id="3" name="Zástupný symbol pro obsah 2"/>
          <p:cNvSpPr>
            <a:spLocks noGrp="1"/>
          </p:cNvSpPr>
          <p:nvPr>
            <p:ph sz="half" idx="1"/>
          </p:nvPr>
        </p:nvSpPr>
        <p:spPr/>
        <p:txBody>
          <a:bodyPr/>
          <a:lstStyle/>
          <a:p>
            <a:r>
              <a:rPr lang="cs-CZ" dirty="0"/>
              <a:t>Jsem býložravá a můžu být vážným škůdcem hospodářských rostlin. Kdo jsem?</a:t>
            </a:r>
          </a:p>
          <a:p>
            <a:endParaRPr lang="cs-CZ" dirty="0"/>
          </a:p>
        </p:txBody>
      </p:sp>
      <p:sp>
        <p:nvSpPr>
          <p:cNvPr id="5" name="Obdélník 4"/>
          <p:cNvSpPr/>
          <p:nvPr/>
        </p:nvSpPr>
        <p:spPr>
          <a:xfrm>
            <a:off x="4456545" y="1272724"/>
            <a:ext cx="3278909" cy="5726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50" name="Picture 2" descr="Kněžice zelná (Eurydema oleracea) - ChovZvířat.cz"/>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69075" y="2755900"/>
            <a:ext cx="38100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B050"/>
                </a:solidFill>
              </a:rPr>
              <a:t>Existuje i </a:t>
            </a:r>
            <a:r>
              <a:rPr lang="cs-CZ" dirty="0" smtClean="0"/>
              <a:t>Kněžice zel</a:t>
            </a:r>
            <a:r>
              <a:rPr lang="cs-CZ" dirty="0" smtClean="0">
                <a:solidFill>
                  <a:srgbClr val="00B050"/>
                </a:solidFill>
              </a:rPr>
              <a:t>e</a:t>
            </a:r>
            <a:r>
              <a:rPr lang="cs-CZ" dirty="0" smtClean="0"/>
              <a:t>ná</a:t>
            </a:r>
            <a:endParaRPr lang="cs-CZ" dirty="0"/>
          </a:p>
        </p:txBody>
      </p:sp>
      <p:sp>
        <p:nvSpPr>
          <p:cNvPr id="3" name="Zástupný symbol pro obsah 2"/>
          <p:cNvSpPr>
            <a:spLocks noGrp="1"/>
          </p:cNvSpPr>
          <p:nvPr>
            <p:ph sz="half" idx="1"/>
          </p:nvPr>
        </p:nvSpPr>
        <p:spPr/>
        <p:txBody>
          <a:bodyPr/>
          <a:lstStyle/>
          <a:p>
            <a:r>
              <a:rPr lang="cs-CZ" dirty="0" smtClean="0"/>
              <a:t>Co dělají kněžice, když se cítí ohrožené?</a:t>
            </a:r>
            <a:endParaRPr lang="cs-CZ" dirty="0"/>
          </a:p>
        </p:txBody>
      </p:sp>
      <p:pic>
        <p:nvPicPr>
          <p:cNvPr id="6146" name="Picture 2" descr="Kněžice zelená – Wikipedi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04252" y="2638425"/>
            <a:ext cx="4139646"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8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Ruměnice pospolná</a:t>
            </a:r>
            <a:endParaRPr lang="cs-CZ" dirty="0"/>
          </a:p>
        </p:txBody>
      </p:sp>
      <p:sp>
        <p:nvSpPr>
          <p:cNvPr id="3" name="Zástupný symbol pro obsah 2"/>
          <p:cNvSpPr>
            <a:spLocks noGrp="1"/>
          </p:cNvSpPr>
          <p:nvPr>
            <p:ph sz="half" idx="1"/>
          </p:nvPr>
        </p:nvSpPr>
        <p:spPr/>
        <p:txBody>
          <a:bodyPr/>
          <a:lstStyle/>
          <a:p>
            <a:r>
              <a:rPr lang="cs-CZ" dirty="0"/>
              <a:t>Jsem pestře zbarvená a vytvářím velké, nápadné kolonie. Kdo jsem</a:t>
            </a:r>
            <a:r>
              <a:rPr lang="cs-CZ" dirty="0" smtClean="0"/>
              <a:t>?</a:t>
            </a:r>
            <a:endParaRPr lang="cs-CZ" dirty="0"/>
          </a:p>
        </p:txBody>
      </p:sp>
      <p:sp>
        <p:nvSpPr>
          <p:cNvPr id="5" name="Obdélník 4"/>
          <p:cNvSpPr/>
          <p:nvPr/>
        </p:nvSpPr>
        <p:spPr>
          <a:xfrm>
            <a:off x="3930072" y="1272724"/>
            <a:ext cx="4331855" cy="5726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122" name="Picture 2" descr="Pyrrhocoris apterus (ruměnice pospolná)"/>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06092" y="2638425"/>
            <a:ext cx="4135966" cy="3101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e městě - Východočeské muzeum v Pardubicích - Zámek Pardub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7709" y="2638043"/>
            <a:ext cx="2687782" cy="310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Znakoplavka obecná</a:t>
            </a:r>
            <a:endParaRPr lang="cs-CZ" dirty="0"/>
          </a:p>
        </p:txBody>
      </p:sp>
      <p:sp>
        <p:nvSpPr>
          <p:cNvPr id="3" name="Zástupný symbol pro obsah 2"/>
          <p:cNvSpPr>
            <a:spLocks noGrp="1"/>
          </p:cNvSpPr>
          <p:nvPr>
            <p:ph sz="half" idx="1"/>
          </p:nvPr>
        </p:nvSpPr>
        <p:spPr/>
        <p:txBody>
          <a:bodyPr/>
          <a:lstStyle/>
          <a:p>
            <a:r>
              <a:rPr lang="cs-CZ" dirty="0"/>
              <a:t>Jsem vodní dravec, velmi dobře plavu, a to hřbetem dolů. Kdo jsem?</a:t>
            </a:r>
          </a:p>
          <a:p>
            <a:endParaRPr lang="cs-CZ" dirty="0" smtClean="0"/>
          </a:p>
          <a:p>
            <a:r>
              <a:rPr lang="cs-CZ" dirty="0" smtClean="0"/>
              <a:t>Video:</a:t>
            </a:r>
          </a:p>
          <a:p>
            <a:r>
              <a:rPr lang="cs-CZ" dirty="0">
                <a:hlinkClick r:id="rId3"/>
              </a:rPr>
              <a:t>https://</a:t>
            </a:r>
            <a:r>
              <a:rPr lang="cs-CZ" dirty="0" smtClean="0">
                <a:hlinkClick r:id="rId3"/>
              </a:rPr>
              <a:t>www.youtube.com/watch?v=uX5ksGgNFR4</a:t>
            </a:r>
            <a:endParaRPr lang="cs-CZ" dirty="0" smtClean="0"/>
          </a:p>
          <a:p>
            <a:endParaRPr lang="cs-CZ" dirty="0"/>
          </a:p>
        </p:txBody>
      </p:sp>
      <p:sp>
        <p:nvSpPr>
          <p:cNvPr id="5" name="Obdélník 4"/>
          <p:cNvSpPr/>
          <p:nvPr/>
        </p:nvSpPr>
        <p:spPr>
          <a:xfrm>
            <a:off x="3586098" y="1272724"/>
            <a:ext cx="5019803" cy="5726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symbol pro obsah 3"/>
          <p:cNvSpPr>
            <a:spLocks noGrp="1"/>
          </p:cNvSpPr>
          <p:nvPr>
            <p:ph sz="half" idx="2"/>
          </p:nvPr>
        </p:nvSpPr>
        <p:spPr/>
        <p:txBody>
          <a:bodyPr/>
          <a:lstStyle/>
          <a:p>
            <a:endParaRPr lang="cs-CZ"/>
          </a:p>
        </p:txBody>
      </p:sp>
      <p:pic>
        <p:nvPicPr>
          <p:cNvPr id="7170" name="Picture 2" descr="Znakoplavka obecná (Notonecta glauca) - ChovZvířat.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315" y="2638044"/>
            <a:ext cx="4249887" cy="317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Bruslařky + vodoměrky</a:t>
            </a:r>
            <a:endParaRPr lang="cs-CZ" dirty="0"/>
          </a:p>
        </p:txBody>
      </p:sp>
      <p:sp>
        <p:nvSpPr>
          <p:cNvPr id="3" name="Zástupný symbol pro obsah 2"/>
          <p:cNvSpPr>
            <a:spLocks noGrp="1"/>
          </p:cNvSpPr>
          <p:nvPr>
            <p:ph sz="half" idx="1"/>
          </p:nvPr>
        </p:nvSpPr>
        <p:spPr/>
        <p:txBody>
          <a:bodyPr/>
          <a:lstStyle/>
          <a:p>
            <a:r>
              <a:rPr lang="cs-CZ" dirty="0"/>
              <a:t>Jsme vodní ploštice, „běháme“ po hladině – díky chloupkům na těle, které jsou obalené bublinkami vzduchu, a nesmáčitelným chloupkům na nohách, které nám umožňují klouzavý pohyb. Kdo jsme</a:t>
            </a:r>
            <a:r>
              <a:rPr lang="cs-CZ" dirty="0" smtClean="0"/>
              <a:t>?</a:t>
            </a:r>
            <a:endParaRPr lang="cs-CZ" dirty="0"/>
          </a:p>
        </p:txBody>
      </p:sp>
      <p:sp>
        <p:nvSpPr>
          <p:cNvPr id="4" name="Zástupný symbol pro obsah 3"/>
          <p:cNvSpPr>
            <a:spLocks noGrp="1"/>
          </p:cNvSpPr>
          <p:nvPr>
            <p:ph sz="half" idx="2"/>
          </p:nvPr>
        </p:nvSpPr>
        <p:spPr/>
        <p:txBody>
          <a:bodyPr/>
          <a:lstStyle/>
          <a:p>
            <a:pPr marL="0" indent="0">
              <a:buNone/>
            </a:pPr>
            <a:endParaRPr lang="cs-CZ" dirty="0"/>
          </a:p>
          <a:p>
            <a:pPr marL="0" indent="0">
              <a:buNone/>
            </a:pPr>
            <a:endParaRPr lang="cs-CZ" dirty="0"/>
          </a:p>
        </p:txBody>
      </p:sp>
      <p:sp>
        <p:nvSpPr>
          <p:cNvPr id="5" name="Obdélník 4"/>
          <p:cNvSpPr/>
          <p:nvPr/>
        </p:nvSpPr>
        <p:spPr>
          <a:xfrm>
            <a:off x="3586098" y="1272724"/>
            <a:ext cx="5019803" cy="5726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194" name="Picture 2" descr="Bruslařka obecná | FotoAparát.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298" y="2638043"/>
            <a:ext cx="3687477" cy="227570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a:srcRect l="67274" t="26001" r="4538" b="47152"/>
          <a:stretch/>
        </p:blipFill>
        <p:spPr>
          <a:xfrm>
            <a:off x="6867298" y="4913744"/>
            <a:ext cx="3687477" cy="1975641"/>
          </a:xfrm>
          <a:prstGeom prst="rect">
            <a:avLst/>
          </a:prstGeom>
        </p:spPr>
      </p:pic>
    </p:spTree>
    <p:extLst>
      <p:ext uri="{BB962C8B-B14F-4D97-AF65-F5344CB8AC3E}">
        <p14:creationId xmlns:p14="http://schemas.microsoft.com/office/powerpoint/2010/main" val="35686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Štěnice domácí</a:t>
            </a:r>
            <a:endParaRPr lang="cs-CZ" dirty="0"/>
          </a:p>
        </p:txBody>
      </p:sp>
      <p:sp>
        <p:nvSpPr>
          <p:cNvPr id="3" name="Zástupný symbol pro obsah 2"/>
          <p:cNvSpPr>
            <a:spLocks noGrp="1"/>
          </p:cNvSpPr>
          <p:nvPr>
            <p:ph sz="half" idx="1"/>
          </p:nvPr>
        </p:nvSpPr>
        <p:spPr/>
        <p:txBody>
          <a:bodyPr/>
          <a:lstStyle/>
          <a:p>
            <a:r>
              <a:rPr lang="cs-CZ" dirty="0"/>
              <a:t>Jsem bezkřídlá ploštice a moc mi chutná krev teplokrevných živočichů, tedy i vás, lidí. Kdo jsem?</a:t>
            </a:r>
          </a:p>
          <a:p>
            <a:pPr marL="0" indent="0">
              <a:buNone/>
            </a:pPr>
            <a:endParaRPr lang="cs-CZ" dirty="0"/>
          </a:p>
        </p:txBody>
      </p:sp>
      <p:sp>
        <p:nvSpPr>
          <p:cNvPr id="4" name="Zástupný symbol pro obsah 3"/>
          <p:cNvSpPr>
            <a:spLocks noGrp="1"/>
          </p:cNvSpPr>
          <p:nvPr>
            <p:ph sz="half" idx="2"/>
          </p:nvPr>
        </p:nvSpPr>
        <p:spPr/>
        <p:txBody>
          <a:bodyPr/>
          <a:lstStyle/>
          <a:p>
            <a:endParaRPr lang="cs-CZ" dirty="0"/>
          </a:p>
        </p:txBody>
      </p:sp>
      <p:pic>
        <p:nvPicPr>
          <p:cNvPr id="5" name="Obrázek 4"/>
          <p:cNvPicPr>
            <a:picLocks noChangeAspect="1"/>
          </p:cNvPicPr>
          <p:nvPr/>
        </p:nvPicPr>
        <p:blipFill rotWithShape="1">
          <a:blip r:embed="rId3"/>
          <a:srcRect l="19517" t="9610" r="20249" b="16132"/>
          <a:stretch/>
        </p:blipFill>
        <p:spPr>
          <a:xfrm>
            <a:off x="6338315" y="2638044"/>
            <a:ext cx="4288324" cy="2973813"/>
          </a:xfrm>
          <a:prstGeom prst="rect">
            <a:avLst/>
          </a:prstGeom>
        </p:spPr>
      </p:pic>
      <p:sp>
        <p:nvSpPr>
          <p:cNvPr id="6" name="Obdélník 5"/>
          <p:cNvSpPr/>
          <p:nvPr/>
        </p:nvSpPr>
        <p:spPr>
          <a:xfrm>
            <a:off x="3930072" y="1272724"/>
            <a:ext cx="4331855" cy="5726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442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Balík</Template>
  <TotalTime>1421</TotalTime>
  <Words>948</Words>
  <Application>Microsoft Office PowerPoint</Application>
  <PresentationFormat>Širokoúhlá obrazovka</PresentationFormat>
  <Paragraphs>109</Paragraphs>
  <Slides>16</Slides>
  <Notes>12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16</vt:i4>
      </vt:variant>
    </vt:vector>
  </HeadingPairs>
  <TitlesOfParts>
    <vt:vector size="20" baseType="lpstr">
      <vt:lpstr>Arial</vt:lpstr>
      <vt:lpstr>Calibri</vt:lpstr>
      <vt:lpstr>Gill Sans MT</vt:lpstr>
      <vt:lpstr>Parcel</vt:lpstr>
      <vt:lpstr>Opakování – PLOŠTICE</vt:lpstr>
      <vt:lpstr>PLOŠTICE</vt:lpstr>
      <vt:lpstr>Vyhledáváme názvy zástupců (uč. str. 83, 84)</vt:lpstr>
      <vt:lpstr>Kněžice zelná</vt:lpstr>
      <vt:lpstr>Existuje i Kněžice zelená</vt:lpstr>
      <vt:lpstr>Ruměnice pospolná</vt:lpstr>
      <vt:lpstr>Znakoplavka obecná</vt:lpstr>
      <vt:lpstr>Bruslařky + vodoměrky</vt:lpstr>
      <vt:lpstr>Štěnice domácí</vt:lpstr>
      <vt:lpstr>ROVNOKŘÍDLÍ</vt:lpstr>
      <vt:lpstr>ROVNOKŘÍDLÍ</vt:lpstr>
      <vt:lpstr>Kobylka zelená</vt:lpstr>
      <vt:lpstr>Saranče OBECNÁ</vt:lpstr>
      <vt:lpstr>Cvrček polní, cvrček domácí</vt:lpstr>
      <vt:lpstr>KRTONOŽKA OBECNÁ</vt:lpstr>
      <vt:lpstr>Co jsme se dnes dozvěděli?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ploštice</dc:title>
  <dc:creator>Alena Nezvalová</dc:creator>
  <cp:lastModifiedBy>Alena Nezvalová</cp:lastModifiedBy>
  <cp:revision>18</cp:revision>
  <dcterms:created xsi:type="dcterms:W3CDTF">2021-04-20T09:29:50Z</dcterms:created>
  <dcterms:modified xsi:type="dcterms:W3CDTF">2021-04-21T09:11:07Z</dcterms:modified>
</cp:coreProperties>
</file>