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3638" y="0"/>
            <a:ext cx="4571872" cy="685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1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15127" y="2907166"/>
            <a:ext cx="8361229" cy="2098226"/>
          </a:xfrm>
        </p:spPr>
        <p:txBody>
          <a:bodyPr/>
          <a:lstStyle/>
          <a:p>
            <a:r>
              <a:rPr lang="cs-CZ" dirty="0" smtClean="0"/>
              <a:t>Elektrické vlastnosti látek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311749" y="5681611"/>
            <a:ext cx="6831673" cy="1086237"/>
          </a:xfrm>
        </p:spPr>
        <p:txBody>
          <a:bodyPr>
            <a:normAutofit/>
          </a:bodyPr>
          <a:lstStyle/>
          <a:p>
            <a:r>
              <a:rPr lang="cs-CZ" sz="1500" dirty="0" smtClean="0"/>
              <a:t>Vypracoval: Mgr. Jan Řezníček</a:t>
            </a: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119339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Elektrické vlastnosti látek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třením dochází k </a:t>
            </a:r>
            <a:r>
              <a:rPr lang="cs-CZ" dirty="0" err="1" smtClean="0"/>
              <a:t>zelektrování</a:t>
            </a:r>
            <a:r>
              <a:rPr lang="cs-CZ" dirty="0" smtClean="0"/>
              <a:t> těles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elektricky nabitá tělesa se mohou přitahovat nebo odpuzovat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Šipka ve tvaru U 5"/>
          <p:cNvSpPr/>
          <p:nvPr/>
        </p:nvSpPr>
        <p:spPr>
          <a:xfrm rot="5400000">
            <a:off x="9903854" y="2962141"/>
            <a:ext cx="1223492" cy="837127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371600" y="3380704"/>
            <a:ext cx="6007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 </a:t>
            </a:r>
            <a:r>
              <a:rPr lang="cs-CZ" sz="2000" dirty="0" smtClean="0">
                <a:solidFill>
                  <a:schemeClr val="tx2"/>
                </a:solidFill>
              </a:rPr>
              <a:t>říkáme, že mají elektrický náboj  </a:t>
            </a:r>
            <a:endParaRPr lang="cs-CZ" sz="2000" dirty="0">
              <a:solidFill>
                <a:schemeClr val="tx2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752" y="3780814"/>
            <a:ext cx="5814811" cy="29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2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Elektrické vlastnosti látek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 existují dva druhy elektrického náboje </a:t>
            </a:r>
          </a:p>
          <a:p>
            <a:pPr marL="0" indent="0">
              <a:buNone/>
            </a:pPr>
            <a:endParaRPr lang="cs-CZ" dirty="0"/>
          </a:p>
          <a:p>
            <a:pPr marL="457200" indent="-457200">
              <a:buFont typeface="+mj-lt"/>
              <a:buAutoNum type="arabicParenR"/>
            </a:pPr>
            <a:r>
              <a:rPr lang="cs-CZ" dirty="0" smtClean="0"/>
              <a:t> </a:t>
            </a:r>
            <a:r>
              <a:rPr lang="cs-CZ" b="1" dirty="0" smtClean="0">
                <a:solidFill>
                  <a:srgbClr val="00B0F0"/>
                </a:solidFill>
              </a:rPr>
              <a:t>záporný náboj</a:t>
            </a:r>
          </a:p>
          <a:p>
            <a:pPr marL="457200" indent="-457200">
              <a:buFont typeface="+mj-lt"/>
              <a:buAutoNum type="arabicParenR"/>
            </a:pPr>
            <a:r>
              <a:rPr lang="cs-CZ" dirty="0"/>
              <a:t> </a:t>
            </a:r>
            <a:r>
              <a:rPr lang="cs-CZ" b="1" dirty="0" smtClean="0">
                <a:solidFill>
                  <a:schemeClr val="tx1"/>
                </a:solidFill>
              </a:rPr>
              <a:t>kladný náboj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 </a:t>
            </a:r>
            <a:r>
              <a:rPr lang="cs-CZ" sz="2200" b="1" dirty="0" smtClean="0">
                <a:solidFill>
                  <a:srgbClr val="FF0000"/>
                </a:solidFill>
              </a:rPr>
              <a:t>tělesa s nesouhlasnými náboji se vzájemně přitahují </a:t>
            </a:r>
            <a:r>
              <a:rPr lang="cs-CZ" dirty="0" smtClean="0"/>
              <a:t>– papír s kladným nábojem a polyethylenový sáček se záporným nábojem</a:t>
            </a:r>
          </a:p>
          <a:p>
            <a:r>
              <a:rPr lang="cs-CZ" dirty="0"/>
              <a:t> </a:t>
            </a:r>
            <a:r>
              <a:rPr lang="cs-CZ" sz="2200" b="1" dirty="0" smtClean="0">
                <a:solidFill>
                  <a:srgbClr val="FF0000"/>
                </a:solidFill>
              </a:rPr>
              <a:t>tělesa se souhlasnými náboji se vzájemně odpuzují </a:t>
            </a:r>
            <a:r>
              <a:rPr lang="cs-CZ" dirty="0" smtClean="0"/>
              <a:t>– obě poloviny polyethylenového proužku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550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Elektrické vlastnosti látek</a:t>
            </a:r>
            <a:br>
              <a:rPr lang="cs-CZ" dirty="0" smtClean="0"/>
            </a:br>
            <a:r>
              <a:rPr lang="cs-CZ" dirty="0" smtClean="0"/>
              <a:t>Pokusy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2067059"/>
            <a:ext cx="9601200" cy="358140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Pokus č.1 </a:t>
            </a:r>
          </a:p>
          <a:p>
            <a:pPr marL="0" indent="0">
              <a:buNone/>
            </a:pPr>
            <a:r>
              <a:rPr lang="cs-CZ" dirty="0" smtClean="0"/>
              <a:t>list papíru a polyethylenový sáček bez tření (nepřitahují se)</a:t>
            </a:r>
          </a:p>
          <a:p>
            <a:pPr marL="0" indent="0">
              <a:buNone/>
            </a:pPr>
            <a:r>
              <a:rPr lang="cs-CZ" dirty="0"/>
              <a:t>l</a:t>
            </a:r>
            <a:r>
              <a:rPr lang="cs-CZ" dirty="0" smtClean="0"/>
              <a:t>ist papíru a polyethylenový sáček po vzájemném tření (přitahují se)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Pokus č.2 </a:t>
            </a:r>
          </a:p>
          <a:p>
            <a:pPr marL="0" indent="0">
              <a:buNone/>
            </a:pPr>
            <a:r>
              <a:rPr lang="cs-CZ" dirty="0" smtClean="0"/>
              <a:t>Dva proužky polyethylenového sáčku po vzájemném tření (odpuzují se)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9" y="5460642"/>
            <a:ext cx="4140559" cy="130076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604" y="3469649"/>
            <a:ext cx="4052553" cy="117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000" u="sng" dirty="0" smtClean="0"/>
              <a:t>Zápis</a:t>
            </a:r>
            <a:br>
              <a:rPr lang="cs-CZ" sz="2000" u="sng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Elektrické vlastnosti látek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při vzájemném tření dvou těles z různých látek se mohou tělesa </a:t>
            </a:r>
            <a:r>
              <a:rPr lang="cs-CZ" b="1" dirty="0" err="1" smtClean="0">
                <a:solidFill>
                  <a:srgbClr val="FF0000"/>
                </a:solidFill>
              </a:rPr>
              <a:t>zelektrovat</a:t>
            </a:r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dirty="0"/>
              <a:t> </a:t>
            </a:r>
            <a:r>
              <a:rPr lang="cs-CZ" dirty="0" err="1" smtClean="0"/>
              <a:t>zelektrovaná</a:t>
            </a:r>
            <a:r>
              <a:rPr lang="cs-CZ" dirty="0" smtClean="0"/>
              <a:t> tělesa mají tzv. elektrický náboj</a:t>
            </a:r>
          </a:p>
          <a:p>
            <a:r>
              <a:rPr lang="cs-CZ" dirty="0"/>
              <a:t> </a:t>
            </a:r>
            <a:r>
              <a:rPr lang="cs-CZ" dirty="0" smtClean="0"/>
              <a:t>elektrický náboj může být: </a:t>
            </a:r>
            <a:r>
              <a:rPr lang="cs-CZ" b="1" dirty="0" smtClean="0">
                <a:solidFill>
                  <a:srgbClr val="FF0000"/>
                </a:solidFill>
              </a:rPr>
              <a:t>kladný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            </a:t>
            </a:r>
            <a:r>
              <a:rPr lang="cs-CZ" b="1" dirty="0" smtClean="0">
                <a:solidFill>
                  <a:srgbClr val="FF0000"/>
                </a:solidFill>
              </a:rPr>
              <a:t>záporný</a:t>
            </a:r>
          </a:p>
          <a:p>
            <a:r>
              <a:rPr lang="cs-CZ" dirty="0"/>
              <a:t> </a:t>
            </a:r>
            <a:r>
              <a:rPr lang="cs-CZ" dirty="0" smtClean="0"/>
              <a:t>tělesa </a:t>
            </a:r>
            <a:r>
              <a:rPr lang="cs-CZ" dirty="0" err="1" smtClean="0"/>
              <a:t>zelektrovaná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souhlasnými náboji se vzájemně odpuzují </a:t>
            </a:r>
            <a:r>
              <a:rPr lang="cs-CZ" dirty="0" smtClean="0"/>
              <a:t>elektrickou silou</a:t>
            </a:r>
          </a:p>
          <a:p>
            <a:r>
              <a:rPr lang="cs-CZ" dirty="0"/>
              <a:t> </a:t>
            </a:r>
            <a:r>
              <a:rPr lang="cs-CZ" dirty="0" smtClean="0"/>
              <a:t>tělesa </a:t>
            </a:r>
            <a:r>
              <a:rPr lang="cs-CZ" dirty="0" err="1" smtClean="0"/>
              <a:t>zelektrovaná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nesouhlasnými náboji se vzájemně přitahují </a:t>
            </a:r>
            <a:r>
              <a:rPr lang="cs-CZ" dirty="0" smtClean="0"/>
              <a:t>elektrickou silou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152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000" u="sng" dirty="0"/>
              <a:t>Zápis</a:t>
            </a:r>
            <a:br>
              <a:rPr lang="cs-CZ" sz="2000" u="sng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Elektrické vlastnosti látek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Dva pokusy nakreslit a popsat z učebnice str. 42/43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403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KONEC</a:t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418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63</TotalTime>
  <Words>196</Words>
  <Application>Microsoft Office PowerPoint</Application>
  <PresentationFormat>Širokoúhlá obrazovka</PresentationFormat>
  <Paragraphs>35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Franklin Gothic Book</vt:lpstr>
      <vt:lpstr>Wingdings</vt:lpstr>
      <vt:lpstr>Crop</vt:lpstr>
      <vt:lpstr>Prezentace aplikace PowerPoint</vt:lpstr>
      <vt:lpstr>Elektrické vlastnosti látek</vt:lpstr>
      <vt:lpstr>Elektrické vlastnosti látek</vt:lpstr>
      <vt:lpstr>Elektrické vlastnosti látek</vt:lpstr>
      <vt:lpstr>Elektrické vlastnosti látek Pokusy</vt:lpstr>
      <vt:lpstr>Zápis  Elektrické vlastnosti látek</vt:lpstr>
      <vt:lpstr>Zápis  Elektrické vlastnosti látek</vt:lpstr>
      <vt:lpstr>KONEC </vt:lpstr>
    </vt:vector>
  </TitlesOfParts>
  <Company>Základní škola Hlubočky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Elektrické vlastnosti látek</dc:title>
  <dc:creator>Jan Řezníček</dc:creator>
  <cp:lastModifiedBy>Jan Řezníček</cp:lastModifiedBy>
  <cp:revision>6</cp:revision>
  <dcterms:created xsi:type="dcterms:W3CDTF">2018-10-31T19:28:42Z</dcterms:created>
  <dcterms:modified xsi:type="dcterms:W3CDTF">2020-10-21T07:39:17Z</dcterms:modified>
</cp:coreProperties>
</file>