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5" r:id="rId24"/>
    <p:sldId id="26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C3B353-8FFB-4B3C-BC25-A3A97D4109A7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61433D-5F55-436C-99C1-126AF1E5ED4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Kapradiny.JPG" TargetMode="External"/><Relationship Id="rId3" Type="http://schemas.openxmlformats.org/officeDocument/2006/relationships/hyperlink" Target="http://cs.wikipedia.org/wiki/Soubor:Tilia-cordata2.JPG" TargetMode="External"/><Relationship Id="rId7" Type="http://schemas.openxmlformats.org/officeDocument/2006/relationships/hyperlink" Target="http://cs.wikipedia.org/wiki/Soubor:Dryopteris_filix-mas_001.jpg" TargetMode="External"/><Relationship Id="rId2" Type="http://schemas.openxmlformats.org/officeDocument/2006/relationships/hyperlink" Target="http://cs.wikipedia.org/wiki/Soubor:Aesculus_hippocastanum_bloemenhoofd1.jpg#fil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Soubor:Equisetum.jpg" TargetMode="External"/><Relationship Id="rId5" Type="http://schemas.openxmlformats.org/officeDocument/2006/relationships/hyperlink" Target="http://cs.wikipedia.org/wiki/Soubor:Polytrichum_commune.jpeg" TargetMode="External"/><Relationship Id="rId4" Type="http://schemas.openxmlformats.org/officeDocument/2006/relationships/hyperlink" Target="http://cs.wikipedia.org/wiki/Soubor:Leucobryum_glaucum.jpg" TargetMode="External"/><Relationship Id="rId9" Type="http://schemas.openxmlformats.org/officeDocument/2006/relationships/hyperlink" Target="http://www.office.microsof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/>
          </p:cNvSpPr>
          <p:nvPr/>
        </p:nvSpPr>
        <p:spPr>
          <a:xfrm>
            <a:off x="457200" y="1412776"/>
            <a:ext cx="8229600" cy="1930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200" dirty="0" smtClean="0">
                <a:latin typeface="Calibri" pitchFamily="34" charset="0"/>
              </a:rPr>
              <a:t>		</a:t>
            </a:r>
            <a:br>
              <a:rPr lang="cs-CZ" sz="1200" dirty="0" smtClean="0">
                <a:latin typeface="Calibri" pitchFamily="34" charset="0"/>
              </a:rPr>
            </a:br>
            <a:r>
              <a:rPr lang="cs-CZ" sz="1200" dirty="0" smtClean="0">
                <a:latin typeface="Calibri" pitchFamily="34" charset="0"/>
              </a:rPr>
              <a:t>		Základní škola Ústí nad Labem, Anežky České 702/17, příspěvková organizace</a:t>
            </a:r>
            <a:br>
              <a:rPr lang="cs-CZ" sz="1200" dirty="0" smtClean="0">
                <a:latin typeface="Calibri" pitchFamily="34" charset="0"/>
              </a:rPr>
            </a:br>
            <a:r>
              <a:rPr lang="cs-CZ" sz="1200" dirty="0" smtClean="0">
                <a:latin typeface="Calibri" pitchFamily="34" charset="0"/>
              </a:rPr>
              <a:t> </a:t>
            </a:r>
            <a:br>
              <a:rPr lang="cs-CZ" sz="1200" dirty="0" smtClean="0">
                <a:latin typeface="Calibri" pitchFamily="34" charset="0"/>
              </a:rPr>
            </a:br>
            <a:r>
              <a:rPr lang="cs-CZ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Číslo projektu: CZ.1.07/1.4.00/21.2887 </a:t>
            </a:r>
            <a:r>
              <a:rPr lang="cs-CZ" sz="1200" dirty="0" smtClean="0">
                <a:latin typeface="Calibri" pitchFamily="34" charset="0"/>
              </a:rPr>
              <a:t>			</a:t>
            </a:r>
            <a:br>
              <a:rPr lang="cs-CZ" sz="1200" dirty="0" smtClean="0">
                <a:latin typeface="Calibri" pitchFamily="34" charset="0"/>
              </a:rPr>
            </a:br>
            <a:r>
              <a:rPr lang="cs-CZ" sz="1200" dirty="0" smtClean="0">
                <a:latin typeface="Calibri" pitchFamily="34" charset="0"/>
                <a:cs typeface="Calibri" pitchFamily="34" charset="0"/>
              </a:rPr>
              <a:t>Název projektu: „Učíme lépe a moderněji“ </a:t>
            </a:r>
            <a:r>
              <a:rPr lang="cs-CZ" sz="1200" dirty="0" smtClean="0">
                <a:latin typeface="Calibri" pitchFamily="34" charset="0"/>
              </a:rPr>
              <a:t/>
            </a:r>
            <a:br>
              <a:rPr lang="cs-CZ" sz="1200" dirty="0" smtClean="0">
                <a:latin typeface="Calibri" pitchFamily="34" charset="0"/>
              </a:rPr>
            </a:br>
            <a:r>
              <a:rPr lang="cs-CZ" sz="1200" dirty="0" smtClean="0">
                <a:latin typeface="Calibri" pitchFamily="34" charset="0"/>
                <a:cs typeface="Calibri" pitchFamily="34" charset="0"/>
              </a:rPr>
              <a:t>OP VK 1.4 </a:t>
            </a:r>
            <a:r>
              <a:rPr lang="cs-CZ" sz="1200" dirty="0" smtClean="0">
                <a:latin typeface="Calibri" pitchFamily="34" charset="0"/>
              </a:rPr>
              <a:t/>
            </a:r>
            <a:br>
              <a:rPr lang="cs-CZ" sz="1200" dirty="0" smtClean="0">
                <a:latin typeface="Calibri" pitchFamily="34" charset="0"/>
              </a:rPr>
            </a:br>
            <a:r>
              <a:rPr lang="cs-CZ" sz="1200" dirty="0" smtClean="0">
                <a:latin typeface="Calibri" pitchFamily="34" charset="0"/>
              </a:rPr>
              <a:t>		               </a:t>
            </a:r>
            <a:r>
              <a:rPr lang="cs-CZ" sz="3600" dirty="0" smtClean="0">
                <a:latin typeface="Calibri" pitchFamily="34" charset="0"/>
              </a:rPr>
              <a:t>Výukový materiál</a:t>
            </a:r>
          </a:p>
        </p:txBody>
      </p:sp>
      <p:sp>
        <p:nvSpPr>
          <p:cNvPr id="3" name="Zástupný symbol pro obsah 4"/>
          <p:cNvSpPr txBox="1">
            <a:spLocks/>
          </p:cNvSpPr>
          <p:nvPr/>
        </p:nvSpPr>
        <p:spPr>
          <a:xfrm>
            <a:off x="457200" y="3429000"/>
            <a:ext cx="8229600" cy="3959225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Název </a:t>
            </a:r>
            <a:r>
              <a:rPr lang="cs-CZ" sz="1700" dirty="0" err="1" smtClean="0">
                <a:latin typeface="Calibri" pitchFamily="34" charset="0"/>
              </a:rPr>
              <a:t>DUMu</a:t>
            </a:r>
            <a:r>
              <a:rPr lang="cs-CZ" sz="1700" dirty="0" smtClean="0">
                <a:latin typeface="Calibri" pitchFamily="34" charset="0"/>
              </a:rPr>
              <a:t>: VY_32_INOVACE_11_20_Dělení rostlin – kvetoucí a nekvetoucí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7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Číslo skupiny: 1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9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Autor: Mgr. Veronika </a:t>
            </a:r>
            <a:r>
              <a:rPr lang="cs-CZ" sz="1700" dirty="0" err="1" smtClean="0">
                <a:latin typeface="Calibri" pitchFamily="34" charset="0"/>
              </a:rPr>
              <a:t>Gábelová</a:t>
            </a:r>
            <a:endParaRPr lang="cs-CZ" sz="17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9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Vzdělávací obor/Předmět/Téma: Člověk a jeho svět/Prvouka/Rozmanitost přírody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9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Druh učebního materiálu: prezentace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7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Metodický list:		ne	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7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Anotace: Prezentace slouží k  vyvození rozdílu mezi kvetoucími a nekvetoucími rostlinami.	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9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Ověřeno ve třídě: III.C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9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Datum ověření:18.3. 2013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9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4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4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Prohlášení: Prohlašuji, že při tvorbě výukového materiálu jsem respektoval(a) všeobecně užívané právní a morální zvyklosti, autorská a jiná práva třetích osob, zejména 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práva duševního vlastnictví (např. práva k obchodní firmě, autorská práva k software, k filmovým, hudebníma fotografickým dílům nebo práva k ochranným známkám)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dle zákona 121/2000 Sb. (autorský zákon). Nesu veškerou právní odpovědnost za obsah a původ svého díla. Prohlašuji dále, že výše uvedený materiál jsem ověřil(a) 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ve výuce a provedl(a) o tom zápis do TK.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Dávám souhlas, aby moje dílo bylo dáno k dispozici veřejnosti k účelům volného užití (§30 odst. 1 zákona 121/2000 Sb.), tj. že k uvedeným účelům může být kýmkoliv 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700" dirty="0" smtClean="0">
                <a:latin typeface="Calibri" pitchFamily="34" charset="0"/>
              </a:rPr>
              <a:t>zveřejňováno, používáno, upravováno a uchováváno.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7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400" dirty="0" smtClean="0">
              <a:latin typeface="Calibri" pitchFamily="34" charset="0"/>
            </a:endParaRP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400" dirty="0" smtClean="0">
                <a:latin typeface="Calibri" pitchFamily="34" charset="0"/>
              </a:rPr>
              <a:t>Datum:	18.3.2013		Podpis: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r>
              <a:rPr lang="cs-CZ" sz="1200" dirty="0" smtClean="0">
                <a:latin typeface="Calibri" pitchFamily="34" charset="0"/>
              </a:rPr>
              <a:t> </a:t>
            </a:r>
          </a:p>
          <a:p>
            <a:pPr>
              <a:spcBef>
                <a:spcPts val="24"/>
              </a:spcBef>
              <a:buFont typeface="Arial" pitchFamily="34" charset="0"/>
              <a:buNone/>
              <a:defRPr/>
            </a:pP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4450"/>
            <a:ext cx="6081713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80926"/>
          </a:xfrm>
        </p:spPr>
        <p:txBody>
          <a:bodyPr/>
          <a:lstStyle/>
          <a:p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PŘESLIČKY</a:t>
            </a:r>
            <a:endParaRPr lang="cs-CZ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C:\DUMY\obrázky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8" y="2020259"/>
            <a:ext cx="3081161" cy="46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bor:Equise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57" y="2204864"/>
            <a:ext cx="2830033" cy="4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9040" y="908720"/>
            <a:ext cx="5412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400" dirty="0" smtClean="0"/>
              <a:t>Před mnoha lety velké jak stromy.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400" dirty="0" smtClean="0"/>
              <a:t>Vzniklo z nich uhlí.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17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KAPRADINY</a:t>
            </a:r>
            <a:endParaRPr lang="cs-CZ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Soubor:Dryopteris filix-mas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210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oubor:Kaprad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80374"/>
            <a:ext cx="4965237" cy="37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52120" y="4566319"/>
            <a:ext cx="294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KAPRAĎ SAMEC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3" y="162880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400" dirty="0" smtClean="0"/>
              <a:t>Součástí lesního podrostu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66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C:\Users\subrt_000\AppData\Local\Microsoft\Windows\Temporary Internet Files\Content.IE5\1GF6GTDO\MP9004483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3870226" cy="48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2276872"/>
            <a:ext cx="2023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ŠEŘÍK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372" y="304742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kvetoucí keř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276872"/>
            <a:ext cx="2557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LEKNÍN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372" y="3047422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kvetoucí bylina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DUMY\obrázky\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3096344" cy="46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5589240"/>
            <a:ext cx="4927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KAPRAĎ SAMEC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005064"/>
            <a:ext cx="2460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nekvetoucí kapradina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Soubor:Dryopteris filix-mas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67" y="1849999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276872"/>
            <a:ext cx="1574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LÍPA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372" y="3047422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kvetoucí strom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Picture 6" descr="Soubor:Tilia-corda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90948"/>
            <a:ext cx="4673418" cy="37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8048" y="1700808"/>
            <a:ext cx="3631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BĚLOMECH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675528"/>
            <a:ext cx="2624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nekvetoucí mech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Picture 4" descr="Soubor:Leucobryum glau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1592"/>
            <a:ext cx="4832987" cy="36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276872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IBIŠEK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372" y="304742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kvetoucí keř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subrt_000\AppData\Local\Microsoft\Windows\Temporary Internet Files\Content.IE5\1GF6GTDO\MP9001451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390625" cy="52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276872"/>
            <a:ext cx="359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PŘESLIČKA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7624" y="3136612"/>
            <a:ext cx="2323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nekvetoucí</a:t>
            </a: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rostlina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DUMY\obrázky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081161" cy="46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276872"/>
            <a:ext cx="3017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KOSATEC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7624" y="3136612"/>
            <a:ext cx="1782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kvetoucí</a:t>
            </a: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bylina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C:\DUMY\obrázky\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89" y="1484784"/>
            <a:ext cx="3221028" cy="48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Kvetoucí a nekvetoucí rostliny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2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276872"/>
            <a:ext cx="2795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JÍROVEC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7624" y="3136612"/>
            <a:ext cx="1710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kvetoucí</a:t>
            </a: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strom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Picture 4" descr="Soubor:Aesculus hippocastanum bloemenhoo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40" y="1517690"/>
            <a:ext cx="3471328" cy="462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Poznej rostlinu na obrázku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276872"/>
            <a:ext cx="2871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TULIPÁN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7624" y="3136612"/>
            <a:ext cx="1782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kvetoucí</a:t>
            </a: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bylina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ubrt_000\AppData\Local\Microsoft\Windows\Temporary Internet Files\Content.IE5\1GF6GTDO\MP9004226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2616"/>
            <a:ext cx="3433160" cy="42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Opakování: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5" y="1527793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600" dirty="0" smtClean="0"/>
              <a:t>Rostliny dělíme podle toho, zda tvoří květ na?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Kvetoucí a nekvetoucí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sz="3600" dirty="0" smtClean="0"/>
              <a:t>Mezi kvetoucí rostliny patří?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Byliny, keře a stromy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sz="3600" dirty="0" smtClean="0"/>
              <a:t>Mezi nekvetoucí rostliny patří?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Mechy, přesličky, kapradiny</a:t>
            </a:r>
          </a:p>
          <a:p>
            <a:pPr marL="514350" indent="-514350">
              <a:buFont typeface="+mj-lt"/>
              <a:buAutoNum type="arabicPeriod" startAt="4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015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u="sng" dirty="0" smtClean="0">
                <a:solidFill>
                  <a:schemeClr val="accent1">
                    <a:lumMod val="50000"/>
                  </a:schemeClr>
                </a:solidFill>
              </a:rPr>
              <a:t>Kvetoucí a nekvetoucí rostliny</a:t>
            </a:r>
            <a:endParaRPr lang="cs-CZ" sz="3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1471" y="1624996"/>
            <a:ext cx="822693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 smtClean="0">
                <a:solidFill>
                  <a:schemeClr val="accent3"/>
                </a:solidFill>
              </a:rPr>
              <a:t>Kvetoucí</a:t>
            </a:r>
            <a:r>
              <a:rPr lang="cs-CZ" sz="2800" dirty="0" smtClean="0"/>
              <a:t> - vytváří květ, tvoří semena</a:t>
            </a:r>
          </a:p>
          <a:p>
            <a:pPr marL="742950" indent="-74295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2800" dirty="0" smtClean="0"/>
              <a:t>byliny (kopretina, tulipán, kosatec)</a:t>
            </a:r>
          </a:p>
          <a:p>
            <a:pPr marL="742950" indent="-74295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2800" dirty="0" smtClean="0"/>
              <a:t>keře (šeřík, ibišek)</a:t>
            </a:r>
          </a:p>
          <a:p>
            <a:pPr marL="742950" indent="-74295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2800" dirty="0" smtClean="0"/>
              <a:t>stromy (třešeň, jírovec, lípa)</a:t>
            </a:r>
          </a:p>
          <a:p>
            <a:pPr>
              <a:buClr>
                <a:schemeClr val="accent3">
                  <a:lumMod val="50000"/>
                </a:schemeClr>
              </a:buClr>
              <a:buSzPct val="80000"/>
            </a:pPr>
            <a:endParaRPr lang="cs-CZ" sz="2800" dirty="0" smtClean="0"/>
          </a:p>
          <a:p>
            <a:r>
              <a:rPr lang="cs-CZ" sz="2800" u="sng" dirty="0" smtClean="0">
                <a:solidFill>
                  <a:schemeClr val="accent3"/>
                </a:solidFill>
              </a:rPr>
              <a:t>Nekvetoucí</a:t>
            </a:r>
            <a:r>
              <a:rPr lang="cs-CZ" sz="2800" dirty="0" smtClean="0"/>
              <a:t> - </a:t>
            </a:r>
            <a:r>
              <a:rPr lang="cs-CZ" sz="2800" dirty="0"/>
              <a:t>n</a:t>
            </a:r>
            <a:r>
              <a:rPr lang="cs-CZ" sz="2800" dirty="0" smtClean="0"/>
              <a:t>etvoří květ, rozmnožují </a:t>
            </a:r>
            <a:r>
              <a:rPr lang="cs-CZ" sz="2800" dirty="0"/>
              <a:t>se výtrusy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2800" dirty="0" smtClean="0"/>
              <a:t>mechy (bělomech, ploník)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2800" dirty="0"/>
              <a:t>p</a:t>
            </a:r>
            <a:r>
              <a:rPr lang="cs-CZ" sz="2800" dirty="0" smtClean="0"/>
              <a:t>řesličky a plavuně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2800" dirty="0" smtClean="0"/>
              <a:t>kapradiny (kapraď samec)</a:t>
            </a:r>
          </a:p>
          <a:p>
            <a:pPr>
              <a:buClr>
                <a:schemeClr val="accent3">
                  <a:lumMod val="50000"/>
                </a:schemeClr>
              </a:buClr>
              <a:buSzPct val="80000"/>
            </a:pPr>
            <a:endParaRPr lang="cs-CZ" sz="2800" dirty="0" smtClean="0"/>
          </a:p>
          <a:p>
            <a:pPr>
              <a:buClr>
                <a:schemeClr val="accent3">
                  <a:lumMod val="50000"/>
                </a:schemeClr>
              </a:buClr>
              <a:buSzPct val="80000"/>
            </a:pPr>
            <a:endParaRPr lang="cs-CZ" sz="2800" dirty="0"/>
          </a:p>
          <a:p>
            <a:r>
              <a:rPr lang="cs-CZ" sz="2800" u="sng" dirty="0" smtClean="0"/>
              <a:t> </a:t>
            </a:r>
            <a:endParaRPr lang="cs-CZ" sz="28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5464" y="37566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9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Použitý materiál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700808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 smtClean="0"/>
              <a:t>Jírovec:</a:t>
            </a:r>
            <a:r>
              <a:rPr lang="cs-CZ" sz="1200" dirty="0" smtClean="0"/>
              <a:t> NEUVEDEN</a:t>
            </a:r>
            <a:r>
              <a:rPr lang="cs-CZ" sz="1200" dirty="0"/>
              <a:t>. </a:t>
            </a:r>
            <a:r>
              <a:rPr lang="cs-CZ" sz="1200" i="1" dirty="0"/>
              <a:t>wikipedia.cz</a:t>
            </a:r>
            <a:r>
              <a:rPr lang="cs-CZ" sz="1200" dirty="0"/>
              <a:t> [online]. [cit. 9.3.2013]. Dostupný na WWW: </a:t>
            </a: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cs.wikipedia.org/wiki/Soubor:Aesculus_hippocastanum_bloemenhoofd1.jpg#file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Lípa: </a:t>
            </a:r>
            <a:r>
              <a:rPr lang="cs-CZ" sz="1200" dirty="0"/>
              <a:t>NEUVEDEN. </a:t>
            </a:r>
            <a:r>
              <a:rPr lang="cs-CZ" sz="1200" i="1" dirty="0"/>
              <a:t>wikipedia.cz</a:t>
            </a:r>
            <a:r>
              <a:rPr lang="cs-CZ" sz="1200" dirty="0"/>
              <a:t> [online]. [cit. 9.3.2013]. Dostupný na WWW: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cs.wikipedia.org/wiki/Soubor:Tilia-cordata2.JPG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Bělomech: </a:t>
            </a:r>
            <a:r>
              <a:rPr lang="cs-CZ" sz="1200" dirty="0"/>
              <a:t>ALGIRDAS. </a:t>
            </a:r>
            <a:r>
              <a:rPr lang="cs-CZ" sz="1200" i="1" dirty="0"/>
              <a:t>wikipedia.cz</a:t>
            </a:r>
            <a:r>
              <a:rPr lang="cs-CZ" sz="1200" dirty="0"/>
              <a:t> [online]. [cit. 9.3.2013]. Dostupný na WWW: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cs.wikipedia.org/wiki/Soubor:Leucobryum_glaucum.jpg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Ploník: </a:t>
            </a:r>
            <a:r>
              <a:rPr lang="nl-NL" sz="1200" dirty="0"/>
              <a:t>PETERS, Kristian. </a:t>
            </a:r>
            <a:r>
              <a:rPr lang="nl-NL" sz="1200" i="1" dirty="0"/>
              <a:t>wikipedia.cz</a:t>
            </a:r>
            <a:r>
              <a:rPr lang="nl-NL" sz="1200" dirty="0"/>
              <a:t> [online]. [cit. 9.3.2013]. Dostupný na WWW: </a:t>
            </a:r>
            <a:r>
              <a:rPr lang="nl-NL" sz="1200" dirty="0">
                <a:hlinkClick r:id="rId5"/>
              </a:rPr>
              <a:t>http://</a:t>
            </a:r>
            <a:r>
              <a:rPr lang="nl-NL" sz="1200" dirty="0" smtClean="0">
                <a:hlinkClick r:id="rId5"/>
              </a:rPr>
              <a:t>cs.wikipedia.org/wiki/Soubor:Polytrichum_commune.jpeg</a:t>
            </a:r>
            <a:endParaRPr lang="cs-CZ" sz="1200" dirty="0" smtClean="0"/>
          </a:p>
          <a:p>
            <a:endParaRPr lang="cs-CZ" sz="1200" dirty="0"/>
          </a:p>
          <a:p>
            <a:r>
              <a:rPr lang="cs-CZ" sz="1200" dirty="0" smtClean="0"/>
              <a:t>PŘESLIČKA: </a:t>
            </a:r>
            <a:r>
              <a:rPr lang="cs-CZ" sz="1200" dirty="0"/>
              <a:t>NEUVEDEN. </a:t>
            </a:r>
            <a:r>
              <a:rPr lang="cs-CZ" sz="1200" i="1" dirty="0"/>
              <a:t>wikipedia.cz</a:t>
            </a:r>
            <a:r>
              <a:rPr lang="cs-CZ" sz="1200" dirty="0"/>
              <a:t> [online]. [cit. 9.3.2013]. Dostupný na WWW: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cs.wikipedia.org/wiki/Soubor:Equisetum.jpg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KAPRADÍ: </a:t>
            </a:r>
            <a:r>
              <a:rPr lang="cs-CZ" sz="1200" dirty="0"/>
              <a:t>NEUVEDEN. </a:t>
            </a:r>
            <a:r>
              <a:rPr lang="cs-CZ" sz="1200" i="1" dirty="0"/>
              <a:t>wikipedia.cz</a:t>
            </a:r>
            <a:r>
              <a:rPr lang="cs-CZ" sz="1200" dirty="0"/>
              <a:t> [online]. [cit. 9.3.2013]. Dostupný na WWW: </a:t>
            </a: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cs.wikipedia.org/wiki/Soubor:Dryopteris_filix-mas_001.jpg</a:t>
            </a:r>
            <a:endParaRPr lang="cs-CZ" sz="1200" dirty="0" smtClean="0"/>
          </a:p>
          <a:p>
            <a:endParaRPr lang="cs-CZ" sz="1200" dirty="0"/>
          </a:p>
          <a:p>
            <a:r>
              <a:rPr lang="cs-CZ" sz="1200" dirty="0" smtClean="0"/>
              <a:t>Kapraď: </a:t>
            </a:r>
            <a:r>
              <a:rPr lang="cs-CZ" sz="1200" dirty="0"/>
              <a:t>PAOLLO. </a:t>
            </a:r>
            <a:r>
              <a:rPr lang="cs-CZ" sz="1200" i="1" dirty="0"/>
              <a:t>wikipedia.cz</a:t>
            </a:r>
            <a:r>
              <a:rPr lang="cs-CZ" sz="1200" dirty="0"/>
              <a:t> [online]. [cit. 9.3.2013]. Dostupný na WWW: </a:t>
            </a: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cs.wikipedia.org/wiki/Soubor:Kapradiny.JPG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r>
              <a:rPr lang="cs-CZ" dirty="0" smtClean="0"/>
              <a:t>Použity obrázky z </a:t>
            </a:r>
            <a:r>
              <a:rPr lang="cs-CZ" smtClean="0"/>
              <a:t>klipartu </a:t>
            </a:r>
            <a:r>
              <a:rPr lang="cs-CZ" smtClean="0">
                <a:hlinkClick r:id="rId9"/>
              </a:rPr>
              <a:t>www.office.microsoft.com</a:t>
            </a:r>
            <a:r>
              <a:rPr lang="cs-CZ" smtClean="0"/>
              <a:t> a </a:t>
            </a:r>
            <a:r>
              <a:rPr lang="cs-CZ" dirty="0" smtClean="0"/>
              <a:t>z vlastního archivu.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2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ubrt_000\AppData\Local\Microsoft\Windows\Temporary Internet Files\Content.IE5\FUOOFM5W\MP9004140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62445"/>
            <a:ext cx="5544616" cy="40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u="sng" dirty="0" smtClean="0">
                <a:solidFill>
                  <a:schemeClr val="bg2">
                    <a:lumMod val="50000"/>
                  </a:schemeClr>
                </a:solidFill>
              </a:rPr>
              <a:t>Kvetoucí rostliny</a:t>
            </a:r>
            <a:endParaRPr lang="cs-CZ" sz="5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Nejpočetnější skupina rostlin</a:t>
            </a:r>
          </a:p>
          <a:p>
            <a:r>
              <a:rPr lang="cs-CZ" sz="3600" dirty="0" smtClean="0"/>
              <a:t>Vytváří květ – nutný k rozmnožování</a:t>
            </a:r>
          </a:p>
          <a:p>
            <a:r>
              <a:rPr lang="cs-CZ" sz="3600" dirty="0" smtClean="0"/>
              <a:t>Rostliny, které tvoří semena</a:t>
            </a:r>
          </a:p>
          <a:p>
            <a:pPr marL="742950" indent="-74295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3600" dirty="0" smtClean="0"/>
              <a:t>byliny</a:t>
            </a:r>
          </a:p>
          <a:p>
            <a:pPr marL="742950" indent="-74295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3600" dirty="0" smtClean="0"/>
              <a:t>keře</a:t>
            </a:r>
          </a:p>
          <a:p>
            <a:pPr marL="742950" indent="-74295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3600" dirty="0" smtClean="0"/>
              <a:t>stromy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438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998" y="425235"/>
            <a:ext cx="7467600" cy="652934"/>
          </a:xfrm>
        </p:spPr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Kvetoucí byliny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ubrt_000\AppData\Local\Microsoft\Windows\Temporary Internet Files\Content.IE5\1GF6GTDO\MP9004226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79" y="1477476"/>
            <a:ext cx="26454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brt_000\AppData\Local\Microsoft\Windows\Temporary Internet Files\Content.IE5\1GF6GTDO\MP9003905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010"/>
            <a:ext cx="260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ubrt_000\AppData\Local\Microsoft\Windows\Temporary Internet Files\Content.IE5\0E7VJRSK\MP9004305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3964535"/>
            <a:ext cx="3478362" cy="27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ubrt_000\AppData\Local\Microsoft\Windows\Temporary Internet Files\Content.IE5\FUOOFM5W\MP90042213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" y="2276872"/>
            <a:ext cx="2632647" cy="382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1" y="190275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KOPRETINA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30638" y="110814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TULIPÁN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87823" y="6353017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VLČÍ MÁK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7667" y="25595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6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80926"/>
          </a:xfrm>
        </p:spPr>
        <p:txBody>
          <a:bodyPr/>
          <a:lstStyle/>
          <a:p>
            <a:r>
              <a:rPr lang="cs-CZ" u="sng" dirty="0" smtClean="0">
                <a:solidFill>
                  <a:schemeClr val="accent1">
                    <a:lumMod val="50000"/>
                  </a:schemeClr>
                </a:solidFill>
              </a:rPr>
              <a:t>Kvetoucí byliny</a:t>
            </a:r>
            <a:endParaRPr lang="cs-CZ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DUMY\obrázky\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27164"/>
            <a:ext cx="2664296" cy="401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UMY\obrázky\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" y="3180097"/>
            <a:ext cx="21042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UMY\obrázky\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756745" cy="56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125590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KOSATEC</a:t>
            </a:r>
            <a:endParaRPr lang="cs-CZ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90920" y="1717566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LEKNÍN</a:t>
            </a:r>
            <a:endParaRPr lang="cs-CZ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3573016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MEČÍK</a:t>
            </a:r>
            <a:endParaRPr lang="cs-CZ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16615"/>
            <a:ext cx="7467600" cy="1143000"/>
          </a:xfrm>
        </p:spPr>
        <p:txBody>
          <a:bodyPr/>
          <a:lstStyle/>
          <a:p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</a:rPr>
              <a:t>KVETOUCÍ KEŘE</a:t>
            </a:r>
            <a:endParaRPr lang="cs-CZ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ubrt_000\AppData\Local\Microsoft\Windows\Temporary Internet Files\Content.IE5\1GF6GTDO\MP9004483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4" y="1556792"/>
            <a:ext cx="3870226" cy="48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brt_000\AppData\Local\Microsoft\Windows\Temporary Internet Files\Content.IE5\1GF6GTDO\MP90014510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84" y="332174"/>
            <a:ext cx="3390625" cy="52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78156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ŠEŘÍK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99238" y="4854351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IBIŠEK</a:t>
            </a:r>
            <a:endParaRPr lang="cs-CZ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KVETOUCÍ STROMY</a:t>
            </a:r>
            <a:endParaRPr lang="cs-CZ" u="sng" dirty="0"/>
          </a:p>
        </p:txBody>
      </p:sp>
      <p:pic>
        <p:nvPicPr>
          <p:cNvPr id="5122" name="Picture 2" descr="C:\Users\subrt_000\AppData\Local\Microsoft\Windows\Temporary Internet Files\Content.IE5\0E7VJRSK\MP9004221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46666" cy="31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bor:Aesculus hippocastanum bloemenhoof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622175" cy="34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bor:Tilia-corda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84" y="4260937"/>
            <a:ext cx="2937684" cy="23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5480" y="469256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TŘEŠEŇ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27068" y="606889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LÍPA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45836" y="4461736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JÍROVEC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332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u="sng" dirty="0" smtClean="0">
                <a:solidFill>
                  <a:schemeClr val="bg2">
                    <a:lumMod val="50000"/>
                  </a:schemeClr>
                </a:solidFill>
              </a:rPr>
              <a:t>Nekvetoucí rostliny</a:t>
            </a:r>
            <a:endParaRPr lang="cs-CZ" sz="5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Netvoří květ</a:t>
            </a:r>
          </a:p>
          <a:p>
            <a:r>
              <a:rPr lang="cs-CZ" sz="4000" dirty="0" smtClean="0"/>
              <a:t>Rozmnožují se výtrusy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4000" dirty="0" smtClean="0"/>
              <a:t>mechy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4000" dirty="0" smtClean="0"/>
              <a:t>přesličky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lphaLcParenR"/>
            </a:pPr>
            <a:r>
              <a:rPr lang="cs-CZ" sz="4000" dirty="0" smtClean="0"/>
              <a:t>kapradiny</a:t>
            </a:r>
            <a:endParaRPr lang="cs-CZ" sz="4000" dirty="0"/>
          </a:p>
        </p:txBody>
      </p:sp>
      <p:pic>
        <p:nvPicPr>
          <p:cNvPr id="6146" name="Picture 2" descr="C:\Users\subrt_000\AppData\Local\Microsoft\Windows\Temporary Internet Files\Content.IE5\0E7VJRSK\MP9004486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 smtClean="0">
                <a:solidFill>
                  <a:schemeClr val="bg2">
                    <a:lumMod val="50000"/>
                  </a:schemeClr>
                </a:solidFill>
              </a:rPr>
              <a:t>mechy</a:t>
            </a:r>
            <a:endParaRPr lang="cs-CZ" sz="4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628800"/>
            <a:ext cx="5937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Chrání les před vysycháním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Na zemi, na tlejícím dřevě, na skalách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2" name="Picture 4" descr="Soubor:Leucobryum glau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6430"/>
            <a:ext cx="4104456" cy="30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oubor:Polytrichum commun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83" y="2564904"/>
            <a:ext cx="4272409" cy="32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3594" y="2754765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BĚLOMECH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34985" y="5830475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PLONÍK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531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</TotalTime>
  <Words>293</Words>
  <Application>Microsoft Office PowerPoint</Application>
  <PresentationFormat>Předvádění na obrazovce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Arkýř</vt:lpstr>
      <vt:lpstr>Prezentace aplikace PowerPoint</vt:lpstr>
      <vt:lpstr>Kvetoucí a nekvetoucí rostliny </vt:lpstr>
      <vt:lpstr>Kvetoucí rostliny</vt:lpstr>
      <vt:lpstr>Kvetoucí byliny</vt:lpstr>
      <vt:lpstr>Kvetoucí byliny</vt:lpstr>
      <vt:lpstr>KVETOUCÍ KEŘE</vt:lpstr>
      <vt:lpstr>KVETOUCÍ STROMY</vt:lpstr>
      <vt:lpstr>Nekvetoucí rostliny</vt:lpstr>
      <vt:lpstr>mechy</vt:lpstr>
      <vt:lpstr>PŘESLIČKY</vt:lpstr>
      <vt:lpstr>KAPRADINY</vt:lpstr>
      <vt:lpstr>Poznej rostlinu na obrázku</vt:lpstr>
      <vt:lpstr>Poznej rostlinu na obrázku</vt:lpstr>
      <vt:lpstr>Poznej rostlinu na obrázku</vt:lpstr>
      <vt:lpstr>Poznej rostlinu na obrázku</vt:lpstr>
      <vt:lpstr>Poznej rostlinu na obrázku</vt:lpstr>
      <vt:lpstr>Poznej rostlinu na obrázku</vt:lpstr>
      <vt:lpstr>Poznej rostlinu na obrázku</vt:lpstr>
      <vt:lpstr>Poznej rostlinu na obrázku</vt:lpstr>
      <vt:lpstr>Poznej rostlinu na obrázku</vt:lpstr>
      <vt:lpstr>Poznej rostlinu na obrázku</vt:lpstr>
      <vt:lpstr>Opakování:</vt:lpstr>
      <vt:lpstr>Kvetoucí a nekvetoucí rostliny</vt:lpstr>
      <vt:lpstr>Použitý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Kvetoucí a nekvetoucí rostliny</dc:title>
  <dc:creator>Veronika Gábelová</dc:creator>
  <cp:lastModifiedBy>Uživatel systému Windows</cp:lastModifiedBy>
  <cp:revision>34</cp:revision>
  <dcterms:created xsi:type="dcterms:W3CDTF">2013-03-09T14:39:30Z</dcterms:created>
  <dcterms:modified xsi:type="dcterms:W3CDTF">2021-03-02T13:00:06Z</dcterms:modified>
</cp:coreProperties>
</file>