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EAEB774-978C-4958-BF8B-17903B6B9F2B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09E3C8A-FDB6-4199-A954-1B4E010D10C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EB774-978C-4958-BF8B-17903B6B9F2B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9E3C8A-FDB6-4199-A954-1B4E010D10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EAEB774-978C-4958-BF8B-17903B6B9F2B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09E3C8A-FDB6-4199-A954-1B4E010D10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EB774-978C-4958-BF8B-17903B6B9F2B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9E3C8A-FDB6-4199-A954-1B4E010D10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AEB774-978C-4958-BF8B-17903B6B9F2B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09E3C8A-FDB6-4199-A954-1B4E010D10CF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EB774-978C-4958-BF8B-17903B6B9F2B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9E3C8A-FDB6-4199-A954-1B4E010D10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EB774-978C-4958-BF8B-17903B6B9F2B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9E3C8A-FDB6-4199-A954-1B4E010D10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EB774-978C-4958-BF8B-17903B6B9F2B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9E3C8A-FDB6-4199-A954-1B4E010D10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EAEB774-978C-4958-BF8B-17903B6B9F2B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9E3C8A-FDB6-4199-A954-1B4E010D10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EB774-978C-4958-BF8B-17903B6B9F2B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9E3C8A-FDB6-4199-A954-1B4E010D10C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AEB774-978C-4958-BF8B-17903B6B9F2B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9E3C8A-FDB6-4199-A954-1B4E010D10CF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EAEB774-978C-4958-BF8B-17903B6B9F2B}" type="datetimeFigureOut">
              <a:rPr lang="cs-CZ" smtClean="0"/>
              <a:t>23.03.2021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09E3C8A-FDB6-4199-A954-1B4E010D10C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 smtClean="0"/>
              <a:t>ČÁSTI KVETOUCÍCH ROSTLIN</a:t>
            </a:r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LISTY</a:t>
            </a:r>
          </a:p>
          <a:p>
            <a:r>
              <a:rPr lang="cs-CZ" sz="3200" dirty="0" smtClean="0"/>
              <a:t> KVĚTY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54869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Poznáš jehličnany podle jehlic?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3. </a:t>
            </a:r>
            <a:endParaRPr lang="cs-CZ" dirty="0"/>
          </a:p>
        </p:txBody>
      </p:sp>
      <p:pic>
        <p:nvPicPr>
          <p:cNvPr id="4" name="Obrázek 3" descr="Modřín | Krásná pan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6206366" cy="4789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09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Poznáš jehličnany podle jehlic?</a:t>
            </a:r>
          </a:p>
        </p:txBody>
      </p:sp>
      <p:pic>
        <p:nvPicPr>
          <p:cNvPr id="6" name="Zástupný symbol pro obsah 5" descr="Fotografie jedle bělokorá - jehlice | Zahrada-cs.c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00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Správné odpovědi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cs-CZ" sz="4800" dirty="0" smtClean="0"/>
              <a:t>SMRK ZTEPILÝ</a:t>
            </a:r>
          </a:p>
          <a:p>
            <a:pPr marL="514350" indent="-514350">
              <a:buAutoNum type="arabicPeriod"/>
            </a:pPr>
            <a:r>
              <a:rPr lang="cs-CZ" sz="4800" dirty="0" smtClean="0"/>
              <a:t>BOROVICE LESNÍ</a:t>
            </a:r>
          </a:p>
          <a:p>
            <a:pPr marL="514350" indent="-514350">
              <a:buAutoNum type="arabicPeriod"/>
            </a:pPr>
            <a:r>
              <a:rPr lang="cs-CZ" sz="4800" dirty="0" smtClean="0"/>
              <a:t>MODŘÍN OPADAVÝ</a:t>
            </a:r>
          </a:p>
          <a:p>
            <a:pPr marL="514350" indent="-514350">
              <a:buAutoNum type="arabicPeriod"/>
            </a:pPr>
            <a:r>
              <a:rPr lang="cs-CZ" sz="4800" dirty="0" smtClean="0"/>
              <a:t>JEDLE BĚLOKORÁ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00154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kVĚT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Okrasou kvetoucích rostlin</a:t>
            </a:r>
          </a:p>
          <a:p>
            <a:pPr marL="0" indent="0">
              <a:buNone/>
            </a:pPr>
            <a:r>
              <a:rPr lang="cs-CZ" dirty="0" smtClean="0"/>
              <a:t>Nejčastěji kvetou rostliny na jaře.</a:t>
            </a:r>
          </a:p>
          <a:p>
            <a:pPr marL="0" indent="0">
              <a:buNone/>
            </a:pPr>
            <a:r>
              <a:rPr lang="cs-CZ" dirty="0" smtClean="0"/>
              <a:t>Květy se liší barvou, tvarem i vůní.</a:t>
            </a:r>
            <a:endParaRPr lang="cs-CZ" dirty="0"/>
          </a:p>
        </p:txBody>
      </p:sp>
      <p:pic>
        <p:nvPicPr>
          <p:cNvPr id="4" name="Obrázek 3" descr="Jaro | Tcm-cs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41776"/>
            <a:ext cx="4780915" cy="2710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jar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10" y="0"/>
            <a:ext cx="3488055" cy="2327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Jaro klepe na dveře! Prozradíme, co nás čeká během nejkrásnějšího ročního  období - OLOMOUC.C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55" y="4568383"/>
            <a:ext cx="3384376" cy="213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Kudy z nudy - Konečně nastává pravé jaro - přichází jarní rovnodennos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92" y="2461491"/>
            <a:ext cx="3015239" cy="2015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663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 čemu květy slouží? Části květu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k rozmnožování rostlin      tvorba semínka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PESTÍK = samičí</a:t>
            </a:r>
          </a:p>
          <a:p>
            <a:pPr marL="0" indent="0">
              <a:buNone/>
            </a:pPr>
            <a:r>
              <a:rPr lang="cs-CZ" sz="2400" dirty="0"/>
              <a:t>č</a:t>
            </a:r>
            <a:r>
              <a:rPr lang="cs-CZ" sz="2400" dirty="0" smtClean="0"/>
              <a:t>ást květu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TYČINKA =</a:t>
            </a:r>
          </a:p>
          <a:p>
            <a:pPr marL="0" indent="0">
              <a:buNone/>
            </a:pPr>
            <a:r>
              <a:rPr lang="cs-CZ" dirty="0" smtClean="0"/>
              <a:t>samčí část</a:t>
            </a:r>
          </a:p>
          <a:p>
            <a:pPr marL="0" indent="0">
              <a:buNone/>
            </a:pPr>
            <a:r>
              <a:rPr lang="cs-CZ" dirty="0" smtClean="0"/>
              <a:t>květu 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4283968" y="177281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/>
          <a:stretch/>
        </p:blipFill>
        <p:spPr bwMode="auto">
          <a:xfrm>
            <a:off x="2987824" y="2348880"/>
            <a:ext cx="5725794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Pohlavnost – Wikipedi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89040"/>
            <a:ext cx="558641" cy="75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Pohlavnost – Wikipedi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75" y="2204864"/>
            <a:ext cx="422846" cy="526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Pohlavnost – Wikipedi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811" y="5229200"/>
            <a:ext cx="694497" cy="62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Pohlavnost – Wikipedi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2" y="2950527"/>
            <a:ext cx="478473" cy="334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41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opyluje?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Velké, silně vonící zbarvené modře, žlutě a bíle…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…včely, vosy, pestřenky</a:t>
            </a:r>
            <a:endParaRPr lang="cs-CZ" dirty="0"/>
          </a:p>
        </p:txBody>
      </p:sp>
      <p:pic>
        <p:nvPicPr>
          <p:cNvPr id="4" name="Obrázek 3" descr="Ze života včel | bauhaus.c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4836795" cy="226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www.osel.cz/_popisky/130_/s_13084741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17970"/>
            <a:ext cx="338747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opyluje?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</a:t>
            </a:r>
            <a:r>
              <a:rPr lang="cs-CZ" dirty="0" smtClean="0"/>
              <a:t>věty s hlubokými kalichy…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…čmeláci</a:t>
            </a:r>
            <a:endParaRPr lang="cs-CZ" dirty="0"/>
          </a:p>
        </p:txBody>
      </p:sp>
      <p:pic>
        <p:nvPicPr>
          <p:cNvPr id="4" name="Obrázek 3" descr="Dobráci čmeláci na zahradě: vysaďte jim květiny, postavte… | iReceptář.c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667250" cy="2620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Vědci odhalili, jak hmyz hospodaří s květy. Hladoví čmeláci okusováním  rostlin urychlují jejich růst | iROZHLAS - spolehlivé zpráv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97759"/>
            <a:ext cx="4139952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Čmeláci-chlupatí opylovači – Príma receptář.cz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2855798" cy="2852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13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opyluje?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ž</a:t>
            </a:r>
            <a:r>
              <a:rPr lang="cs-CZ" dirty="0" smtClean="0"/>
              <a:t>luté květy…brouci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estrobarevné květy…motýli</a:t>
            </a:r>
          </a:p>
          <a:p>
            <a:pPr marL="0" indent="0">
              <a:buNone/>
            </a:pPr>
            <a:r>
              <a:rPr lang="cs-CZ" dirty="0" smtClean="0"/>
              <a:t>Ale i noční hmyz opyluje </a:t>
            </a:r>
            <a:endParaRPr lang="cs-CZ" dirty="0"/>
          </a:p>
        </p:txBody>
      </p:sp>
      <p:pic>
        <p:nvPicPr>
          <p:cNvPr id="4" name="Obrázek 3" descr="Motýl Opylovači Hmyz - Fotografie zdarma na Pixabay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3245"/>
            <a:ext cx="3800733" cy="2557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Free fotobanka : štěnice, makro fotografie, včela, zblízka, bezobratlý,  Membrána okřídlený hmyz, fotografování, brouk, organismus, včelí med,  členovec, opylovači, škůdce, pyl 1781x2502 - Egor Kamelev - 1428995 -  Fotobanka zdarma - PxHe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97" y="3441398"/>
            <a:ext cx="1801495" cy="253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Noční směna? Význam opylování nočními motýly se podceňuje - Ekolist.cz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29943"/>
            <a:ext cx="4421505" cy="2961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0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lISTY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VYRŮSTAJÍ ZE STONKU</a:t>
            </a:r>
          </a:p>
          <a:p>
            <a:pPr>
              <a:buFontTx/>
              <a:buChar char="-"/>
            </a:pPr>
            <a:r>
              <a:rPr lang="cs-CZ" dirty="0" smtClean="0"/>
              <a:t>ZELENÁ BARVA             HLAVNÍ ORGÁNY PRO </a:t>
            </a:r>
            <a:r>
              <a:rPr lang="cs-CZ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FOTOSYNTÉZU</a:t>
            </a:r>
            <a:r>
              <a:rPr lang="cs-CZ" dirty="0" smtClean="0"/>
              <a:t>, PŘI KTERÉ SE VYRÁBÍ JAKO VEDLEJŠÍ PRODUKT KYSLÍK = NEJDŮLEŽITĚJŠÍ DĚJ NA ZEMI</a:t>
            </a:r>
          </a:p>
          <a:p>
            <a:pPr>
              <a:buFontTx/>
              <a:buChar char="-"/>
            </a:pPr>
            <a:r>
              <a:rPr lang="cs-CZ" dirty="0" smtClean="0"/>
              <a:t>Změny na listech během roku</a:t>
            </a:r>
          </a:p>
          <a:p>
            <a:pPr marL="0" indent="0">
              <a:buNone/>
            </a:pPr>
            <a:r>
              <a:rPr lang="cs-CZ" dirty="0" smtClean="0"/>
              <a:t>Jaro                Léto           Podzim           Zima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3347864" y="227687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zdraví | Naše krásná zahrad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31284"/>
            <a:ext cx="2448272" cy="162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Procházka parkem - Dačic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31285"/>
            <a:ext cx="1534391" cy="2025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Podzimní listí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70158"/>
            <a:ext cx="2103621" cy="1561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Dub - Magazinzahrada.cz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605" y="4953081"/>
            <a:ext cx="2457450" cy="1381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49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Proč je list zelený? JAKÝ MÁ TVAR  a proč?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Listy jsou většinou ploché, aby dobře zachycovaly světlo při fotosyntéze.</a:t>
            </a:r>
          </a:p>
          <a:p>
            <a:pPr marL="0" indent="0">
              <a:buNone/>
            </a:pPr>
            <a:r>
              <a:rPr lang="cs-CZ" dirty="0" smtClean="0"/>
              <a:t>Při fotosyntéze si rostliny pro sebe vyrábí výživu – cukry (glukóza).</a:t>
            </a:r>
          </a:p>
          <a:p>
            <a:pPr marL="0" indent="0">
              <a:buNone/>
            </a:pPr>
            <a:r>
              <a:rPr lang="cs-CZ" dirty="0" smtClean="0"/>
              <a:t>Obsahuje zelené barvivo = </a:t>
            </a:r>
            <a:r>
              <a:rPr lang="cs-CZ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ZELEŇ LISTOVÁ</a:t>
            </a:r>
            <a:r>
              <a:rPr lang="cs-CZ" dirty="0" smtClean="0"/>
              <a:t> = </a:t>
            </a:r>
            <a:r>
              <a:rPr lang="cs-CZ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CHLOROFYL</a:t>
            </a:r>
            <a:endParaRPr lang="cs-CZ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 descr="Chlorofyl – Wikiped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2094865" cy="168021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Přímá spojnice se šipkou 5"/>
          <p:cNvCxnSpPr/>
          <p:nvPr/>
        </p:nvCxnSpPr>
        <p:spPr>
          <a:xfrm>
            <a:off x="1331640" y="4221088"/>
            <a:ext cx="0" cy="43204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 descr="Chlorofyl – nutnost k životu na Zemi | Blendea.cz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5" y="4005065"/>
            <a:ext cx="3312368" cy="24002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Přímá spojnice se šipkou 8"/>
          <p:cNvCxnSpPr/>
          <p:nvPr/>
        </p:nvCxnSpPr>
        <p:spPr>
          <a:xfrm>
            <a:off x="2195736" y="4221088"/>
            <a:ext cx="1296144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https://www.ochutnejorech.cz/obrazky/original/266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5" t="9925" r="10000" b="9027"/>
          <a:stretch/>
        </p:blipFill>
        <p:spPr bwMode="auto">
          <a:xfrm>
            <a:off x="6870550" y="908720"/>
            <a:ext cx="2240270" cy="16177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845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listu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dirty="0" smtClean="0"/>
              <a:t>Většina listů má 2 části: ŘAPÍK, ČEPEL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                                                       řapík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čepel</a:t>
            </a:r>
          </a:p>
          <a:p>
            <a:pPr marL="0" indent="0">
              <a:buNone/>
            </a:pPr>
            <a:r>
              <a:rPr lang="cs-CZ" dirty="0" smtClean="0"/>
              <a:t>    = plochá část listu</a:t>
            </a:r>
            <a:endParaRPr lang="cs-CZ" dirty="0"/>
          </a:p>
        </p:txBody>
      </p:sp>
      <p:pic>
        <p:nvPicPr>
          <p:cNvPr id="4" name="Obrázek 3" descr="Listy - nadzemní části rostl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96" y="2492896"/>
            <a:ext cx="4248472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743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Vnitřní stavba listu</a:t>
            </a:r>
            <a:endParaRPr lang="cs-CZ" dirty="0"/>
          </a:p>
        </p:txBody>
      </p:sp>
      <p:pic>
        <p:nvPicPr>
          <p:cNvPr id="4" name="Zástupný symbol pro obsah 3" descr="Bifaciální list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7888"/>
            <a:ext cx="7427168" cy="3801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76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Některé listy ALE…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131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…nemají listy rozlišené na čepel a řapík,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000" dirty="0" smtClean="0"/>
              <a:t>…mají jen čepel.</a:t>
            </a:r>
            <a:endParaRPr lang="cs-CZ" sz="2000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Tulipa (Triumph) 'LUCKY STRIKE' - Havlis.c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3240360" cy="388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Jitrocel kopinatý - účinky na zdraví, co léčí, použití, užívání, využití -  Bylinky pro všechn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88" y="2276872"/>
            <a:ext cx="3850851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35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listů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Jednoduché</a:t>
            </a:r>
            <a:r>
              <a:rPr lang="cs-CZ" dirty="0" smtClean="0"/>
              <a:t> – čepel z 1 části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Složené</a:t>
            </a:r>
            <a:r>
              <a:rPr lang="cs-CZ" dirty="0" smtClean="0"/>
              <a:t> – čepel složenou z několika listů</a:t>
            </a:r>
            <a:endParaRPr lang="cs-CZ" dirty="0"/>
          </a:p>
        </p:txBody>
      </p:sp>
      <p:pic>
        <p:nvPicPr>
          <p:cNvPr id="5" name="Obrázek 4" descr="Tilia cordata | lípa malolistá (lípa srdčitá) :: BOTANICKÁ FOTOGALER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2952328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Aesculus hippocastanum | jírovec maďal (“koňský kaštan”) :: BOTANICKÁ  FOTOGALERI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42129"/>
            <a:ext cx="3456384" cy="3799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Ale není to tak jednoduché…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…ještě máme jehličnany – ty mají jehlice</a:t>
            </a:r>
          </a:p>
          <a:p>
            <a:pPr marL="0" indent="0">
              <a:buNone/>
            </a:pPr>
            <a:r>
              <a:rPr lang="cs-CZ" dirty="0" smtClean="0"/>
              <a:t>Poznáš je?</a:t>
            </a:r>
          </a:p>
          <a:p>
            <a:pPr marL="0" indent="0">
              <a:buNone/>
            </a:pPr>
            <a:r>
              <a:rPr lang="cs-CZ" dirty="0" smtClean="0"/>
              <a:t>1. </a:t>
            </a:r>
            <a:endParaRPr lang="cs-CZ" dirty="0"/>
          </a:p>
        </p:txBody>
      </p:sp>
      <p:pic>
        <p:nvPicPr>
          <p:cNvPr id="4" name="Obrázek 3" descr="Místo pro život - didaktický portál | Smr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60848"/>
            <a:ext cx="4248472" cy="450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4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Poznáš jehličnany podle jehlic?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2. </a:t>
            </a:r>
            <a:endParaRPr lang="cs-CZ" dirty="0"/>
          </a:p>
        </p:txBody>
      </p:sp>
      <p:pic>
        <p:nvPicPr>
          <p:cNvPr id="4" name="Obrázek 3" descr="Herbář rostlin - Stromy: Borovice lesní /Pinus sylvestris/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21484"/>
            <a:ext cx="6307653" cy="4659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280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145</TotalTime>
  <Words>270</Words>
  <Application>Microsoft Office PowerPoint</Application>
  <PresentationFormat>Předvádění na obrazovce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Bohatý</vt:lpstr>
      <vt:lpstr>ČÁSTI KVETOUCÍCH ROSTLIN</vt:lpstr>
      <vt:lpstr>lISTY</vt:lpstr>
      <vt:lpstr>Proč je list zelený? JAKÝ MÁ TVAR  a proč?</vt:lpstr>
      <vt:lpstr>Stavba listu</vt:lpstr>
      <vt:lpstr>Vnitřní stavba listu</vt:lpstr>
      <vt:lpstr>Některé listy ALE…</vt:lpstr>
      <vt:lpstr>Dělení listů</vt:lpstr>
      <vt:lpstr>Ale není to tak jednoduché…</vt:lpstr>
      <vt:lpstr>Poznáš jehličnany podle jehlic?</vt:lpstr>
      <vt:lpstr>Poznáš jehličnany podle jehlic?</vt:lpstr>
      <vt:lpstr>Poznáš jehličnany podle jehlic?</vt:lpstr>
      <vt:lpstr>Správné odpovědi</vt:lpstr>
      <vt:lpstr>kVĚT</vt:lpstr>
      <vt:lpstr>K čemu květy slouží? Části květu</vt:lpstr>
      <vt:lpstr>Kdo opyluje?</vt:lpstr>
      <vt:lpstr>Kdo opyluje?</vt:lpstr>
      <vt:lpstr>Kdo opyluje?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ČÁSTI KVETOUCÍCH ROSTLIN</dc:title>
  <dc:creator>Uživatel systému Windows</dc:creator>
  <cp:lastModifiedBy>Uživatel systému Windows</cp:lastModifiedBy>
  <cp:revision>22</cp:revision>
  <dcterms:created xsi:type="dcterms:W3CDTF">2021-03-23T13:17:34Z</dcterms:created>
  <dcterms:modified xsi:type="dcterms:W3CDTF">2021-03-23T15:43:20Z</dcterms:modified>
</cp:coreProperties>
</file>